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7" r:id="rId1"/>
  </p:sldMasterIdLst>
  <p:notesMasterIdLst>
    <p:notesMasterId r:id="rId55"/>
  </p:notesMasterIdLst>
  <p:sldIdLst>
    <p:sldId id="462" r:id="rId2"/>
    <p:sldId id="465" r:id="rId3"/>
    <p:sldId id="4145" r:id="rId4"/>
    <p:sldId id="4146" r:id="rId5"/>
    <p:sldId id="455" r:id="rId6"/>
    <p:sldId id="4188" r:id="rId7"/>
    <p:sldId id="4142" r:id="rId8"/>
    <p:sldId id="4221" r:id="rId9"/>
    <p:sldId id="4143" r:id="rId10"/>
    <p:sldId id="4223" r:id="rId11"/>
    <p:sldId id="4158" r:id="rId12"/>
    <p:sldId id="4159" r:id="rId13"/>
    <p:sldId id="4217" r:id="rId14"/>
    <p:sldId id="4218" r:id="rId15"/>
    <p:sldId id="4219" r:id="rId16"/>
    <p:sldId id="4220" r:id="rId17"/>
    <p:sldId id="4224" r:id="rId18"/>
    <p:sldId id="4225" r:id="rId19"/>
    <p:sldId id="4226" r:id="rId20"/>
    <p:sldId id="4222" r:id="rId21"/>
    <p:sldId id="4160" r:id="rId22"/>
    <p:sldId id="4161" r:id="rId23"/>
    <p:sldId id="4162" r:id="rId24"/>
    <p:sldId id="4144" r:id="rId25"/>
    <p:sldId id="4152" r:id="rId26"/>
    <p:sldId id="4189" r:id="rId27"/>
    <p:sldId id="4190" r:id="rId28"/>
    <p:sldId id="4191" r:id="rId29"/>
    <p:sldId id="4192" r:id="rId30"/>
    <p:sldId id="4193" r:id="rId31"/>
    <p:sldId id="4194" r:id="rId32"/>
    <p:sldId id="4196" r:id="rId33"/>
    <p:sldId id="4195" r:id="rId34"/>
    <p:sldId id="4197" r:id="rId35"/>
    <p:sldId id="4198" r:id="rId36"/>
    <p:sldId id="4199" r:id="rId37"/>
    <p:sldId id="4200" r:id="rId38"/>
    <p:sldId id="4201" r:id="rId39"/>
    <p:sldId id="4202" r:id="rId40"/>
    <p:sldId id="4203" r:id="rId41"/>
    <p:sldId id="4204" r:id="rId42"/>
    <p:sldId id="4205" r:id="rId43"/>
    <p:sldId id="4206" r:id="rId44"/>
    <p:sldId id="4207" r:id="rId45"/>
    <p:sldId id="4208" r:id="rId46"/>
    <p:sldId id="4209" r:id="rId47"/>
    <p:sldId id="4210" r:id="rId48"/>
    <p:sldId id="4211" r:id="rId49"/>
    <p:sldId id="4212" r:id="rId50"/>
    <p:sldId id="4213" r:id="rId51"/>
    <p:sldId id="4214" r:id="rId52"/>
    <p:sldId id="4215" r:id="rId53"/>
    <p:sldId id="4216" r:id="rId54"/>
  </p:sldIdLst>
  <p:sldSz cx="12192000" cy="6858000"/>
  <p:notesSz cx="6858000" cy="9144000"/>
  <p:embeddedFontLst>
    <p:embeddedFont>
      <p:font typeface="Calibri Light" panose="020F0302020204030204" pitchFamily="34" charset="0"/>
      <p:regular r:id="rId56"/>
      <p:italic r:id="rId57"/>
    </p:embeddedFont>
    <p:embeddedFont>
      <p:font typeface="Yekan Bakh" panose="00000500000000000000" pitchFamily="50" charset="-78"/>
      <p:regular r:id="rId58"/>
      <p:bold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97CF23-7534-4119-BBB3-2415BD573A3C}">
          <p14:sldIdLst>
            <p14:sldId id="462"/>
            <p14:sldId id="465"/>
            <p14:sldId id="4145"/>
            <p14:sldId id="4146"/>
            <p14:sldId id="455"/>
            <p14:sldId id="4188"/>
            <p14:sldId id="4142"/>
            <p14:sldId id="4221"/>
            <p14:sldId id="4143"/>
            <p14:sldId id="4223"/>
            <p14:sldId id="4158"/>
            <p14:sldId id="4159"/>
            <p14:sldId id="4217"/>
            <p14:sldId id="4218"/>
            <p14:sldId id="4219"/>
            <p14:sldId id="4220"/>
            <p14:sldId id="4224"/>
            <p14:sldId id="4225"/>
            <p14:sldId id="4226"/>
            <p14:sldId id="4222"/>
            <p14:sldId id="4160"/>
            <p14:sldId id="4161"/>
            <p14:sldId id="4162"/>
            <p14:sldId id="4144"/>
            <p14:sldId id="4152"/>
            <p14:sldId id="4189"/>
            <p14:sldId id="4190"/>
            <p14:sldId id="4191"/>
            <p14:sldId id="4192"/>
            <p14:sldId id="4193"/>
            <p14:sldId id="4194"/>
            <p14:sldId id="4196"/>
            <p14:sldId id="4195"/>
            <p14:sldId id="4197"/>
            <p14:sldId id="4198"/>
            <p14:sldId id="4199"/>
            <p14:sldId id="4200"/>
            <p14:sldId id="4201"/>
            <p14:sldId id="4202"/>
            <p14:sldId id="4203"/>
            <p14:sldId id="4204"/>
            <p14:sldId id="4205"/>
            <p14:sldId id="4206"/>
            <p14:sldId id="4207"/>
            <p14:sldId id="4208"/>
            <p14:sldId id="4209"/>
            <p14:sldId id="4210"/>
            <p14:sldId id="4211"/>
            <p14:sldId id="4212"/>
            <p14:sldId id="4213"/>
            <p14:sldId id="4214"/>
            <p14:sldId id="4215"/>
            <p14:sldId id="4216"/>
          </p14:sldIdLst>
        </p14:section>
        <p14:section name="Untitled Section" id="{6E9F560E-70D5-4CDD-9AC7-4B4A51FD8AF2}">
          <p14:sldIdLst/>
        </p14:section>
        <p14:section name="Untitled Section" id="{4A027FE2-3415-45E4-A201-00DF9141627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D8D4"/>
    <a:srgbClr val="12D7D0"/>
    <a:srgbClr val="EE3440"/>
    <a:srgbClr val="11C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206" autoAdjust="0"/>
  </p:normalViewPr>
  <p:slideViewPr>
    <p:cSldViewPr snapToGrid="0">
      <p:cViewPr varScale="1">
        <p:scale>
          <a:sx n="73" d="100"/>
          <a:sy n="73" d="100"/>
        </p:scale>
        <p:origin x="8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Yekan Bakh" panose="00000500000000000000" pitchFamily="50" charset="-78"/>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Yekan Bakh" panose="00000500000000000000" pitchFamily="50" charset="-78"/>
              </a:defRPr>
            </a:lvl1pPr>
          </a:lstStyle>
          <a:p>
            <a:fld id="{47F0B5D2-9B53-468C-9DB7-FF5332020573}" type="datetimeFigureOut">
              <a:rPr lang="en-US" smtClean="0"/>
              <a:pPr/>
              <a:t>11/14/2023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Yekan Bakh" panose="00000500000000000000" pitchFamily="50" charset="-78"/>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Yekan Bakh" panose="00000500000000000000" pitchFamily="50" charset="-78"/>
              </a:defRPr>
            </a:lvl1pPr>
          </a:lstStyle>
          <a:p>
            <a:fld id="{9247FFBF-ECEF-4312-9291-AD73209BE584}" type="slidenum">
              <a:rPr lang="en-US" smtClean="0"/>
              <a:pPr/>
              <a:t>‹#›</a:t>
            </a:fld>
            <a:endParaRPr lang="en-US" dirty="0"/>
          </a:p>
        </p:txBody>
      </p:sp>
    </p:spTree>
    <p:extLst>
      <p:ext uri="{BB962C8B-B14F-4D97-AF65-F5344CB8AC3E}">
        <p14:creationId xmlns:p14="http://schemas.microsoft.com/office/powerpoint/2010/main" val="15122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Yekan Bakh" panose="00000500000000000000" pitchFamily="50" charset="-78"/>
        <a:ea typeface="+mn-ea"/>
        <a:cs typeface="+mn-cs"/>
      </a:defRPr>
    </a:lvl1pPr>
    <a:lvl2pPr marL="457200" algn="l" defTabSz="914400" rtl="0" eaLnBrk="1" latinLnBrk="0" hangingPunct="1">
      <a:defRPr sz="1200" kern="1200">
        <a:solidFill>
          <a:schemeClr val="tx1"/>
        </a:solidFill>
        <a:latin typeface="Yekan Bakh" panose="00000500000000000000" pitchFamily="50" charset="-78"/>
        <a:ea typeface="+mn-ea"/>
        <a:cs typeface="+mn-cs"/>
      </a:defRPr>
    </a:lvl2pPr>
    <a:lvl3pPr marL="914400" algn="l" defTabSz="914400" rtl="0" eaLnBrk="1" latinLnBrk="0" hangingPunct="1">
      <a:defRPr sz="1200" kern="1200">
        <a:solidFill>
          <a:schemeClr val="tx1"/>
        </a:solidFill>
        <a:latin typeface="Yekan Bakh" panose="00000500000000000000" pitchFamily="50" charset="-78"/>
        <a:ea typeface="+mn-ea"/>
        <a:cs typeface="+mn-cs"/>
      </a:defRPr>
    </a:lvl3pPr>
    <a:lvl4pPr marL="1371600" algn="l" defTabSz="914400" rtl="0" eaLnBrk="1" latinLnBrk="0" hangingPunct="1">
      <a:defRPr sz="1200" kern="1200">
        <a:solidFill>
          <a:schemeClr val="tx1"/>
        </a:solidFill>
        <a:latin typeface="Yekan Bakh" panose="00000500000000000000" pitchFamily="50" charset="-78"/>
        <a:ea typeface="+mn-ea"/>
        <a:cs typeface="+mn-cs"/>
      </a:defRPr>
    </a:lvl4pPr>
    <a:lvl5pPr marL="1828800" algn="l" defTabSz="914400" rtl="0" eaLnBrk="1" latinLnBrk="0" hangingPunct="1">
      <a:defRPr sz="1200" kern="1200">
        <a:solidFill>
          <a:schemeClr val="tx1"/>
        </a:solidFill>
        <a:latin typeface="Yekan Bakh" panose="00000500000000000000" pitchFamily="50" charset="-7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cs typeface="Yekan Bakh" panose="00000500000000000000" pitchFamily="50" charset="-78"/>
              </a:rPr>
              <a:t>طراحی شده توسط وبسایت راشاسایت</a:t>
            </a:r>
            <a:endParaRPr lang="en-US" dirty="0"/>
          </a:p>
          <a:p>
            <a:r>
              <a:rPr lang="en-US" dirty="0"/>
              <a:t>rashasite.ir</a:t>
            </a:r>
          </a:p>
        </p:txBody>
      </p:sp>
      <p:sp>
        <p:nvSpPr>
          <p:cNvPr id="4" name="Slide Number Placeholder 3"/>
          <p:cNvSpPr>
            <a:spLocks noGrp="1"/>
          </p:cNvSpPr>
          <p:nvPr>
            <p:ph type="sldNum" sz="quarter" idx="5"/>
          </p:nvPr>
        </p:nvSpPr>
        <p:spPr/>
        <p:txBody>
          <a:bodyPr/>
          <a:lstStyle/>
          <a:p>
            <a:fld id="{9247FFBF-ECEF-4312-9291-AD73209BE584}" type="slidenum">
              <a:rPr lang="en-US" smtClean="0"/>
              <a:t>1</a:t>
            </a:fld>
            <a:endParaRPr lang="en-US"/>
          </a:p>
        </p:txBody>
      </p:sp>
    </p:spTree>
    <p:extLst>
      <p:ext uri="{BB962C8B-B14F-4D97-AF65-F5344CB8AC3E}">
        <p14:creationId xmlns:p14="http://schemas.microsoft.com/office/powerpoint/2010/main" val="229775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9247FFBF-ECEF-4312-9291-AD73209BE584}" type="slidenum">
              <a:rPr lang="en-US" smtClean="0"/>
              <a:pPr/>
              <a:t>16</a:t>
            </a:fld>
            <a:endParaRPr lang="en-US" dirty="0"/>
          </a:p>
        </p:txBody>
      </p:sp>
    </p:spTree>
    <p:extLst>
      <p:ext uri="{BB962C8B-B14F-4D97-AF65-F5344CB8AC3E}">
        <p14:creationId xmlns:p14="http://schemas.microsoft.com/office/powerpoint/2010/main" val="198669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9247FFBF-ECEF-4312-9291-AD73209BE584}" type="slidenum">
              <a:rPr lang="en-US" smtClean="0"/>
              <a:pPr/>
              <a:t>17</a:t>
            </a:fld>
            <a:endParaRPr lang="en-US" dirty="0"/>
          </a:p>
        </p:txBody>
      </p:sp>
    </p:spTree>
    <p:extLst>
      <p:ext uri="{BB962C8B-B14F-4D97-AF65-F5344CB8AC3E}">
        <p14:creationId xmlns:p14="http://schemas.microsoft.com/office/powerpoint/2010/main" val="224815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9247FFBF-ECEF-4312-9291-AD73209BE584}" type="slidenum">
              <a:rPr lang="en-US" smtClean="0"/>
              <a:pPr/>
              <a:t>18</a:t>
            </a:fld>
            <a:endParaRPr lang="en-US" dirty="0"/>
          </a:p>
        </p:txBody>
      </p:sp>
    </p:spTree>
    <p:extLst>
      <p:ext uri="{BB962C8B-B14F-4D97-AF65-F5344CB8AC3E}">
        <p14:creationId xmlns:p14="http://schemas.microsoft.com/office/powerpoint/2010/main" val="278447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9247FFBF-ECEF-4312-9291-AD73209BE584}" type="slidenum">
              <a:rPr lang="en-US" smtClean="0"/>
              <a:pPr/>
              <a:t>19</a:t>
            </a:fld>
            <a:endParaRPr lang="en-US" dirty="0"/>
          </a:p>
        </p:txBody>
      </p:sp>
    </p:spTree>
    <p:extLst>
      <p:ext uri="{BB962C8B-B14F-4D97-AF65-F5344CB8AC3E}">
        <p14:creationId xmlns:p14="http://schemas.microsoft.com/office/powerpoint/2010/main" val="44007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9247FFBF-ECEF-4312-9291-AD73209BE584}" type="slidenum">
              <a:rPr lang="en-US" smtClean="0"/>
              <a:pPr/>
              <a:t>20</a:t>
            </a:fld>
            <a:endParaRPr lang="en-US" dirty="0"/>
          </a:p>
        </p:txBody>
      </p:sp>
    </p:spTree>
    <p:extLst>
      <p:ext uri="{BB962C8B-B14F-4D97-AF65-F5344CB8AC3E}">
        <p14:creationId xmlns:p14="http://schemas.microsoft.com/office/powerpoint/2010/main" val="26532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cs typeface="Yekan Bakh" panose="00000500000000000000" pitchFamily="50" charset="-78"/>
            </a:endParaRPr>
          </a:p>
        </p:txBody>
      </p:sp>
      <p:sp>
        <p:nvSpPr>
          <p:cNvPr id="4" name="Slide Number Placeholder 3"/>
          <p:cNvSpPr>
            <a:spLocks noGrp="1"/>
          </p:cNvSpPr>
          <p:nvPr>
            <p:ph type="sldNum" sz="quarter" idx="5"/>
          </p:nvPr>
        </p:nvSpPr>
        <p:spPr/>
        <p:txBody>
          <a:bodyPr/>
          <a:lstStyle/>
          <a:p>
            <a:fld id="{9247FFBF-ECEF-4312-9291-AD73209BE584}" type="slidenum">
              <a:rPr lang="en-US" smtClean="0"/>
              <a:pPr/>
              <a:t>29</a:t>
            </a:fld>
            <a:endParaRPr lang="en-US" dirty="0"/>
          </a:p>
        </p:txBody>
      </p:sp>
    </p:spTree>
    <p:extLst>
      <p:ext uri="{BB962C8B-B14F-4D97-AF65-F5344CB8AC3E}">
        <p14:creationId xmlns:p14="http://schemas.microsoft.com/office/powerpoint/2010/main" val="320378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23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791076" y="276225"/>
            <a:ext cx="7181850" cy="6343650"/>
          </a:xfrm>
          <a:custGeom>
            <a:avLst/>
            <a:gdLst>
              <a:gd name="connsiteX0" fmla="*/ 0 w 5543550"/>
              <a:gd name="connsiteY0" fmla="*/ 0 h 6324600"/>
              <a:gd name="connsiteX1" fmla="*/ 5543550 w 5543550"/>
              <a:gd name="connsiteY1" fmla="*/ 0 h 6324600"/>
              <a:gd name="connsiteX2" fmla="*/ 5543550 w 5543550"/>
              <a:gd name="connsiteY2" fmla="*/ 6324600 h 6324600"/>
              <a:gd name="connsiteX3" fmla="*/ 0 w 5543550"/>
              <a:gd name="connsiteY3" fmla="*/ 6324600 h 6324600"/>
              <a:gd name="connsiteX4" fmla="*/ 0 w 5543550"/>
              <a:gd name="connsiteY4" fmla="*/ 0 h 6324600"/>
              <a:gd name="connsiteX0" fmla="*/ 1638300 w 7181850"/>
              <a:gd name="connsiteY0" fmla="*/ 0 h 6343650"/>
              <a:gd name="connsiteX1" fmla="*/ 7181850 w 7181850"/>
              <a:gd name="connsiteY1" fmla="*/ 0 h 6343650"/>
              <a:gd name="connsiteX2" fmla="*/ 7181850 w 7181850"/>
              <a:gd name="connsiteY2" fmla="*/ 6324600 h 6343650"/>
              <a:gd name="connsiteX3" fmla="*/ 0 w 7181850"/>
              <a:gd name="connsiteY3" fmla="*/ 6343650 h 6343650"/>
              <a:gd name="connsiteX4" fmla="*/ 1638300 w 7181850"/>
              <a:gd name="connsiteY4" fmla="*/ 0 h 634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50" h="6343650">
                <a:moveTo>
                  <a:pt x="1638300" y="0"/>
                </a:moveTo>
                <a:lnTo>
                  <a:pt x="7181850" y="0"/>
                </a:lnTo>
                <a:lnTo>
                  <a:pt x="7181850" y="6324600"/>
                </a:lnTo>
                <a:lnTo>
                  <a:pt x="0" y="6343650"/>
                </a:lnTo>
                <a:lnTo>
                  <a:pt x="1638300" y="0"/>
                </a:lnTo>
                <a:close/>
              </a:path>
            </a:pathLst>
          </a:custGeom>
          <a:solidFill>
            <a:schemeClr val="bg1">
              <a:lumMod val="95000"/>
            </a:schemeClr>
          </a:solidFill>
        </p:spPr>
        <p:txBody>
          <a:bodyPr/>
          <a:lstStyle>
            <a:lvl1pPr>
              <a:defRPr>
                <a:latin typeface="Yekan Bakh" panose="00000500000000000000" pitchFamily="50" charset="-78"/>
                <a:cs typeface="Yekan Bakh" panose="00000500000000000000" pitchFamily="50" charset="-78"/>
              </a:defRPr>
            </a:lvl1pPr>
          </a:lstStyle>
          <a:p>
            <a:endParaRPr lang="fa-IR" dirty="0"/>
          </a:p>
        </p:txBody>
      </p:sp>
      <p:sp>
        <p:nvSpPr>
          <p:cNvPr id="13" name="Text Placeholder 12"/>
          <p:cNvSpPr>
            <a:spLocks noGrp="1"/>
          </p:cNvSpPr>
          <p:nvPr>
            <p:ph type="body" sz="quarter" idx="14" hasCustomPrompt="1"/>
          </p:nvPr>
        </p:nvSpPr>
        <p:spPr>
          <a:xfrm>
            <a:off x="385278" y="1438275"/>
            <a:ext cx="4667250" cy="2705100"/>
          </a:xfrm>
          <a:prstGeom prst="rect">
            <a:avLst/>
          </a:prstGeom>
        </p:spPr>
        <p:txBody>
          <a:bodyPr>
            <a:normAutofit/>
          </a:bodyPr>
          <a:lstStyle>
            <a:lvl1pPr marL="0" indent="0" algn="r" rtl="1">
              <a:lnSpc>
                <a:spcPct val="114000"/>
              </a:lnSpc>
              <a:buNone/>
              <a:defRPr sz="7200" baseline="0">
                <a:latin typeface="Yekan Bakh" panose="00000500000000000000" pitchFamily="50" charset="-78"/>
                <a:cs typeface="Yekan Bakh" panose="00000500000000000000" pitchFamily="50" charset="-78"/>
              </a:defRPr>
            </a:lvl1pPr>
          </a:lstStyle>
          <a:p>
            <a:pPr lvl="0"/>
            <a:r>
              <a:rPr lang="fa-IR" dirty="0"/>
              <a:t>عنوان را بنویسید</a:t>
            </a:r>
          </a:p>
        </p:txBody>
      </p:sp>
      <p:sp>
        <p:nvSpPr>
          <p:cNvPr id="2" name="Text Placeholder 12">
            <a:extLst>
              <a:ext uri="{FF2B5EF4-FFF2-40B4-BE49-F238E27FC236}">
                <a16:creationId xmlns:a16="http://schemas.microsoft.com/office/drawing/2014/main" id="{A540CC1F-FF97-3B83-B898-8474F2793FE0}"/>
              </a:ext>
            </a:extLst>
          </p:cNvPr>
          <p:cNvSpPr>
            <a:spLocks noGrp="1"/>
          </p:cNvSpPr>
          <p:nvPr>
            <p:ph type="body" sz="quarter" idx="15" hasCustomPrompt="1"/>
          </p:nvPr>
        </p:nvSpPr>
        <p:spPr>
          <a:xfrm>
            <a:off x="385278" y="4524943"/>
            <a:ext cx="4186722" cy="565672"/>
          </a:xfrm>
          <a:prstGeom prst="rect">
            <a:avLst/>
          </a:prstGeom>
        </p:spPr>
        <p:txBody>
          <a:bodyPr>
            <a:noAutofit/>
          </a:bodyPr>
          <a:lstStyle>
            <a:lvl1pPr marL="0" indent="0" algn="r" rtl="1">
              <a:lnSpc>
                <a:spcPct val="114000"/>
              </a:lnSpc>
              <a:buNone/>
              <a:defRPr sz="2800" baseline="0">
                <a:latin typeface="Yekan Bakh" panose="00000500000000000000" pitchFamily="50" charset="-78"/>
                <a:cs typeface="Yekan Bakh" panose="00000500000000000000" pitchFamily="50" charset="-78"/>
              </a:defRPr>
            </a:lvl1pPr>
          </a:lstStyle>
          <a:p>
            <a:pPr lvl="0"/>
            <a:r>
              <a:rPr lang="fa-IR" dirty="0"/>
              <a:t>متن کوتاه دلخواه بنویسید</a:t>
            </a:r>
          </a:p>
        </p:txBody>
      </p:sp>
    </p:spTree>
    <p:extLst>
      <p:ext uri="{BB962C8B-B14F-4D97-AF65-F5344CB8AC3E}">
        <p14:creationId xmlns:p14="http://schemas.microsoft.com/office/powerpoint/2010/main" val="1744037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794D5D1-0179-8523-AD9F-FF01C7BB576F}"/>
              </a:ext>
            </a:extLst>
          </p:cNvPr>
          <p:cNvSpPr>
            <a:spLocks noGrp="1"/>
          </p:cNvSpPr>
          <p:nvPr>
            <p:ph type="pic" sz="quarter" idx="16"/>
          </p:nvPr>
        </p:nvSpPr>
        <p:spPr>
          <a:xfrm>
            <a:off x="396875" y="252412"/>
            <a:ext cx="6218722" cy="6348412"/>
          </a:xfrm>
          <a:custGeom>
            <a:avLst/>
            <a:gdLst>
              <a:gd name="connsiteX0" fmla="*/ 0 w 6218722"/>
              <a:gd name="connsiteY0" fmla="*/ 0 h 6348412"/>
              <a:gd name="connsiteX1" fmla="*/ 1949450 w 6218722"/>
              <a:gd name="connsiteY1" fmla="*/ 0 h 6348412"/>
              <a:gd name="connsiteX2" fmla="*/ 1949450 w 6218722"/>
              <a:gd name="connsiteY2" fmla="*/ 4762 h 6348412"/>
              <a:gd name="connsiteX3" fmla="*/ 4580422 w 6218722"/>
              <a:gd name="connsiteY3" fmla="*/ 4762 h 6348412"/>
              <a:gd name="connsiteX4" fmla="*/ 6218722 w 6218722"/>
              <a:gd name="connsiteY4" fmla="*/ 6348412 h 6348412"/>
              <a:gd name="connsiteX5" fmla="*/ 1949450 w 6218722"/>
              <a:gd name="connsiteY5" fmla="*/ 6337088 h 6348412"/>
              <a:gd name="connsiteX6" fmla="*/ 1949450 w 6218722"/>
              <a:gd name="connsiteY6" fmla="*/ 6346825 h 6348412"/>
              <a:gd name="connsiteX7" fmla="*/ 0 w 6218722"/>
              <a:gd name="connsiteY7" fmla="*/ 6346825 h 63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8722" h="6348412">
                <a:moveTo>
                  <a:pt x="0" y="0"/>
                </a:moveTo>
                <a:lnTo>
                  <a:pt x="1949450" y="0"/>
                </a:lnTo>
                <a:lnTo>
                  <a:pt x="1949450" y="4762"/>
                </a:lnTo>
                <a:lnTo>
                  <a:pt x="4580422" y="4762"/>
                </a:lnTo>
                <a:lnTo>
                  <a:pt x="6218722" y="6348412"/>
                </a:lnTo>
                <a:lnTo>
                  <a:pt x="1949450" y="6337088"/>
                </a:lnTo>
                <a:lnTo>
                  <a:pt x="1949450" y="6346825"/>
                </a:lnTo>
                <a:lnTo>
                  <a:pt x="0" y="6346825"/>
                </a:lnTo>
                <a:close/>
              </a:path>
            </a:pathLst>
          </a:custGeom>
          <a:solidFill>
            <a:schemeClr val="bg1">
              <a:lumMod val="95000"/>
            </a:schemeClr>
          </a:solidFill>
        </p:spPr>
        <p:txBody>
          <a:bodyPr wrap="square">
            <a:noAutofit/>
          </a:bodyPr>
          <a:lstStyle>
            <a:lvl1pPr>
              <a:defRPr>
                <a:latin typeface="Yekan Bakh" panose="00000500000000000000" pitchFamily="50" charset="-78"/>
              </a:defRPr>
            </a:lvl1pPr>
          </a:lstStyle>
          <a:p>
            <a:endParaRPr lang="en-US" dirty="0"/>
          </a:p>
        </p:txBody>
      </p:sp>
      <p:sp>
        <p:nvSpPr>
          <p:cNvPr id="13" name="Text Placeholder 12"/>
          <p:cNvSpPr>
            <a:spLocks noGrp="1"/>
          </p:cNvSpPr>
          <p:nvPr>
            <p:ph type="body" sz="quarter" idx="14" hasCustomPrompt="1"/>
          </p:nvPr>
        </p:nvSpPr>
        <p:spPr>
          <a:xfrm>
            <a:off x="5635726" y="2036876"/>
            <a:ext cx="5275053" cy="2796209"/>
          </a:xfrm>
          <a:prstGeom prst="rect">
            <a:avLst/>
          </a:prstGeom>
        </p:spPr>
        <p:txBody>
          <a:bodyPr>
            <a:normAutofit/>
          </a:bodyPr>
          <a:lstStyle>
            <a:lvl1pPr marL="0" indent="0" algn="r" rtl="1">
              <a:lnSpc>
                <a:spcPct val="114000"/>
              </a:lnSpc>
              <a:buNone/>
              <a:defRPr sz="7200" baseline="0">
                <a:latin typeface="Yekan Bakh" panose="00000500000000000000" pitchFamily="50" charset="-78"/>
                <a:cs typeface="Yekan Bakh" panose="00000500000000000000" pitchFamily="50" charset="-78"/>
              </a:defRPr>
            </a:lvl1pPr>
          </a:lstStyle>
          <a:p>
            <a:pPr lvl="0"/>
            <a:r>
              <a:rPr lang="fa-IR" dirty="0"/>
              <a:t>متن دلخواه بنویسید</a:t>
            </a:r>
          </a:p>
        </p:txBody>
      </p:sp>
    </p:spTree>
    <p:extLst>
      <p:ext uri="{BB962C8B-B14F-4D97-AF65-F5344CB8AC3E}">
        <p14:creationId xmlns:p14="http://schemas.microsoft.com/office/powerpoint/2010/main" val="4031935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7A98B0-3C12-712E-E47D-9D7794D2E86F}"/>
              </a:ext>
            </a:extLst>
          </p:cNvPr>
          <p:cNvSpPr>
            <a:spLocks noGrp="1"/>
          </p:cNvSpPr>
          <p:nvPr>
            <p:ph type="pic" sz="quarter" idx="10"/>
          </p:nvPr>
        </p:nvSpPr>
        <p:spPr>
          <a:xfrm>
            <a:off x="6810994" y="943769"/>
            <a:ext cx="4294187" cy="4970462"/>
          </a:xfrm>
          <a:prstGeom prst="rect">
            <a:avLst/>
          </a:prstGeom>
          <a:solidFill>
            <a:schemeClr val="bg1">
              <a:lumMod val="95000"/>
            </a:schemeClr>
          </a:solidFill>
          <a:ln w="76200">
            <a:noFill/>
          </a:ln>
        </p:spPr>
        <p:txBody>
          <a:bodyPr/>
          <a:lstStyle>
            <a:lvl1pPr>
              <a:defRPr>
                <a:latin typeface="Yekan Bakh" panose="00000500000000000000" pitchFamily="50" charset="-78"/>
              </a:defRPr>
            </a:lvl1pPr>
          </a:lstStyle>
          <a:p>
            <a:endParaRPr lang="en-US" dirty="0"/>
          </a:p>
        </p:txBody>
      </p:sp>
      <p:sp>
        <p:nvSpPr>
          <p:cNvPr id="6" name="Text Placeholder 20">
            <a:extLst>
              <a:ext uri="{FF2B5EF4-FFF2-40B4-BE49-F238E27FC236}">
                <a16:creationId xmlns:a16="http://schemas.microsoft.com/office/drawing/2014/main" id="{C108B65A-AEF4-AE05-60B5-D6C8962CDC84}"/>
              </a:ext>
            </a:extLst>
          </p:cNvPr>
          <p:cNvSpPr>
            <a:spLocks noGrp="1"/>
          </p:cNvSpPr>
          <p:nvPr>
            <p:ph type="body" sz="quarter" idx="13" hasCustomPrompt="1"/>
          </p:nvPr>
        </p:nvSpPr>
        <p:spPr>
          <a:xfrm>
            <a:off x="739105" y="1078173"/>
            <a:ext cx="4979307" cy="709684"/>
          </a:xfrm>
          <a:prstGeom prst="rect">
            <a:avLst/>
          </a:prstGeom>
        </p:spPr>
        <p:txBody>
          <a:bodyPr>
            <a:noAutofit/>
          </a:bodyPr>
          <a:lstStyle>
            <a:lvl1pPr marL="0" indent="0" algn="r" rtl="1">
              <a:buNone/>
              <a:defRPr sz="4000" baseline="0">
                <a:solidFill>
                  <a:sysClr val="windowText" lastClr="000000"/>
                </a:solidFill>
                <a:latin typeface="Yekan Bakh" panose="00000500000000000000" pitchFamily="50" charset="-78"/>
                <a:cs typeface="Yekan Bakh" panose="00000500000000000000" pitchFamily="50" charset="-78"/>
              </a:defRPr>
            </a:lvl1pPr>
          </a:lstStyle>
          <a:p>
            <a:pPr lvl="0"/>
            <a:r>
              <a:rPr lang="fa-IR" dirty="0"/>
              <a:t>عنوان اسلاید را بنویسید</a:t>
            </a:r>
          </a:p>
        </p:txBody>
      </p:sp>
      <p:sp>
        <p:nvSpPr>
          <p:cNvPr id="7" name="Content Placeholder 2">
            <a:extLst>
              <a:ext uri="{FF2B5EF4-FFF2-40B4-BE49-F238E27FC236}">
                <a16:creationId xmlns:a16="http://schemas.microsoft.com/office/drawing/2014/main" id="{D00DD526-DA62-6815-6151-3921D50E2B88}"/>
              </a:ext>
            </a:extLst>
          </p:cNvPr>
          <p:cNvSpPr>
            <a:spLocks noGrp="1"/>
          </p:cNvSpPr>
          <p:nvPr>
            <p:ph idx="1" hasCustomPrompt="1"/>
          </p:nvPr>
        </p:nvSpPr>
        <p:spPr>
          <a:xfrm>
            <a:off x="739105" y="1910687"/>
            <a:ext cx="4979307" cy="4286672"/>
          </a:xfrm>
          <a:prstGeom prst="rect">
            <a:avLst/>
          </a:prstGeom>
        </p:spPr>
        <p:txBody>
          <a:bodyPr>
            <a:normAutofit/>
          </a:bodyPr>
          <a:lstStyle>
            <a:lvl1pPr marL="342900" indent="-342900" algn="just" rtl="1">
              <a:lnSpc>
                <a:spcPct val="130000"/>
              </a:lnSpc>
              <a:spcBef>
                <a:spcPts val="0"/>
              </a:spcBef>
              <a:spcAft>
                <a:spcPts val="1800"/>
              </a:spcAft>
              <a:buFont typeface="Arial" panose="020B0604020202020204" pitchFamily="34" charset="0"/>
              <a:buChar char="•"/>
              <a:defRPr sz="2400" b="0">
                <a:latin typeface="Yekan Bakh" panose="00000500000000000000" pitchFamily="50" charset="-78"/>
                <a:cs typeface="Yekan Bakh" panose="00000500000000000000" pitchFamily="50" charset="-78"/>
              </a:defRPr>
            </a:lvl1pPr>
            <a:lvl2pPr algn="just" rtl="1">
              <a:lnSpc>
                <a:spcPct val="114000"/>
              </a:lnSpc>
              <a:spcBef>
                <a:spcPts val="0"/>
              </a:spcBef>
              <a:spcAft>
                <a:spcPts val="600"/>
              </a:spcAft>
              <a:defRPr sz="2400">
                <a:latin typeface="Yekan Bakh" panose="00000500000000000000" pitchFamily="50" charset="-78"/>
                <a:cs typeface="Yekan Bakh" panose="00000500000000000000" pitchFamily="50" charset="-78"/>
              </a:defRPr>
            </a:lvl2pPr>
          </a:lstStyle>
          <a:p>
            <a:pPr lvl="0"/>
            <a:r>
              <a:rPr lang="fa-IR" dirty="0"/>
              <a:t>متن</a:t>
            </a:r>
          </a:p>
          <a:p>
            <a:pPr lvl="1"/>
            <a:r>
              <a:rPr lang="fa-IR" dirty="0"/>
              <a:t>زیر متن</a:t>
            </a:r>
            <a:endParaRPr lang="en-US" dirty="0"/>
          </a:p>
        </p:txBody>
      </p:sp>
    </p:spTree>
    <p:extLst>
      <p:ext uri="{BB962C8B-B14F-4D97-AF65-F5344CB8AC3E}">
        <p14:creationId xmlns:p14="http://schemas.microsoft.com/office/powerpoint/2010/main" val="405696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0">
            <a:extLst>
              <a:ext uri="{FF2B5EF4-FFF2-40B4-BE49-F238E27FC236}">
                <a16:creationId xmlns:a16="http://schemas.microsoft.com/office/drawing/2014/main" id="{2FE1A727-698D-CCF6-CC88-C18A957E2DCA}"/>
              </a:ext>
            </a:extLst>
          </p:cNvPr>
          <p:cNvSpPr>
            <a:spLocks noGrp="1"/>
          </p:cNvSpPr>
          <p:nvPr>
            <p:ph type="body" sz="quarter" idx="13" hasCustomPrompt="1"/>
          </p:nvPr>
        </p:nvSpPr>
        <p:spPr>
          <a:xfrm>
            <a:off x="4347411" y="339998"/>
            <a:ext cx="7113355" cy="691299"/>
          </a:xfrm>
          <a:prstGeom prst="rect">
            <a:avLst/>
          </a:prstGeom>
        </p:spPr>
        <p:txBody>
          <a:bodyPr>
            <a:noAutofit/>
          </a:bodyPr>
          <a:lstStyle>
            <a:lvl1pPr marL="0" indent="0" algn="r" rtl="1">
              <a:buNone/>
              <a:defRPr sz="4000" baseline="0">
                <a:solidFill>
                  <a:sysClr val="windowText" lastClr="000000"/>
                </a:solidFill>
                <a:latin typeface="Yekan Bakh" panose="00000500000000000000" pitchFamily="50" charset="-78"/>
                <a:cs typeface="Yekan Bakh" panose="00000500000000000000" pitchFamily="50" charset="-78"/>
              </a:defRPr>
            </a:lvl1pPr>
          </a:lstStyle>
          <a:p>
            <a:pPr lvl="0"/>
            <a:r>
              <a:rPr lang="fa-IR" dirty="0"/>
              <a:t>عنوان اسلاید را بنویسید</a:t>
            </a:r>
          </a:p>
        </p:txBody>
      </p:sp>
      <p:sp>
        <p:nvSpPr>
          <p:cNvPr id="8" name="Content Placeholder 2">
            <a:extLst>
              <a:ext uri="{FF2B5EF4-FFF2-40B4-BE49-F238E27FC236}">
                <a16:creationId xmlns:a16="http://schemas.microsoft.com/office/drawing/2014/main" id="{DB28E3EC-F26F-CCD3-5DF8-D133E4CBC362}"/>
              </a:ext>
            </a:extLst>
          </p:cNvPr>
          <p:cNvSpPr>
            <a:spLocks noGrp="1"/>
          </p:cNvSpPr>
          <p:nvPr>
            <p:ph idx="1" hasCustomPrompt="1"/>
          </p:nvPr>
        </p:nvSpPr>
        <p:spPr>
          <a:xfrm>
            <a:off x="739105" y="1482880"/>
            <a:ext cx="10713791" cy="4714479"/>
          </a:xfrm>
          <a:prstGeom prst="rect">
            <a:avLst/>
          </a:prstGeom>
        </p:spPr>
        <p:txBody>
          <a:bodyPr>
            <a:normAutofit/>
          </a:bodyPr>
          <a:lstStyle>
            <a:lvl1pPr marL="342900" indent="-342900" algn="just" rtl="1">
              <a:lnSpc>
                <a:spcPct val="130000"/>
              </a:lnSpc>
              <a:spcBef>
                <a:spcPts val="0"/>
              </a:spcBef>
              <a:spcAft>
                <a:spcPts val="1800"/>
              </a:spcAft>
              <a:buFont typeface="Arial" panose="020B0604020202020204" pitchFamily="34" charset="0"/>
              <a:buChar char="•"/>
              <a:defRPr sz="2400" b="0">
                <a:latin typeface="Yekan Bakh" panose="00000500000000000000" pitchFamily="50" charset="-78"/>
                <a:cs typeface="Yekan Bakh" panose="00000500000000000000" pitchFamily="50" charset="-78"/>
              </a:defRPr>
            </a:lvl1pPr>
            <a:lvl2pPr algn="just" rtl="1">
              <a:lnSpc>
                <a:spcPct val="114000"/>
              </a:lnSpc>
              <a:spcBef>
                <a:spcPts val="0"/>
              </a:spcBef>
              <a:spcAft>
                <a:spcPts val="600"/>
              </a:spcAft>
              <a:defRPr sz="2400">
                <a:latin typeface="Yekan Bakh" panose="00000500000000000000" pitchFamily="50" charset="-78"/>
                <a:cs typeface="Yekan Bakh" panose="00000500000000000000" pitchFamily="50" charset="-78"/>
              </a:defRPr>
            </a:lvl2pPr>
          </a:lstStyle>
          <a:p>
            <a:pPr lvl="0"/>
            <a:r>
              <a:rPr lang="fa-IR" dirty="0"/>
              <a:t>متن</a:t>
            </a:r>
          </a:p>
          <a:p>
            <a:pPr lvl="1"/>
            <a:r>
              <a:rPr lang="fa-IR" dirty="0"/>
              <a:t>زیر متن</a:t>
            </a:r>
            <a:endParaRPr lang="en-US" dirty="0"/>
          </a:p>
        </p:txBody>
      </p:sp>
    </p:spTree>
    <p:extLst>
      <p:ext uri="{BB962C8B-B14F-4D97-AF65-F5344CB8AC3E}">
        <p14:creationId xmlns:p14="http://schemas.microsoft.com/office/powerpoint/2010/main" val="144420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0">
            <a:extLst>
              <a:ext uri="{FF2B5EF4-FFF2-40B4-BE49-F238E27FC236}">
                <a16:creationId xmlns:a16="http://schemas.microsoft.com/office/drawing/2014/main" id="{6EEDD43B-2838-6339-CF5F-491382567B93}"/>
              </a:ext>
            </a:extLst>
          </p:cNvPr>
          <p:cNvSpPr>
            <a:spLocks noGrp="1"/>
          </p:cNvSpPr>
          <p:nvPr>
            <p:ph type="body" sz="quarter" idx="13" hasCustomPrompt="1"/>
          </p:nvPr>
        </p:nvSpPr>
        <p:spPr>
          <a:xfrm>
            <a:off x="739105" y="1078173"/>
            <a:ext cx="5549400" cy="709684"/>
          </a:xfrm>
          <a:prstGeom prst="rect">
            <a:avLst/>
          </a:prstGeom>
        </p:spPr>
        <p:txBody>
          <a:bodyPr>
            <a:noAutofit/>
          </a:bodyPr>
          <a:lstStyle>
            <a:lvl1pPr marL="0" indent="0" algn="r" rtl="1">
              <a:buNone/>
              <a:defRPr sz="4000" baseline="0">
                <a:solidFill>
                  <a:sysClr val="windowText" lastClr="000000"/>
                </a:solidFill>
                <a:latin typeface="Yekan Bakh" panose="00000500000000000000" pitchFamily="50" charset="-78"/>
                <a:cs typeface="Yekan Bakh" panose="00000500000000000000" pitchFamily="50" charset="-78"/>
              </a:defRPr>
            </a:lvl1pPr>
          </a:lstStyle>
          <a:p>
            <a:pPr lvl="0"/>
            <a:r>
              <a:rPr lang="fa-IR" dirty="0"/>
              <a:t>عنوان اسلاید را بنویسید</a:t>
            </a:r>
          </a:p>
        </p:txBody>
      </p:sp>
      <p:sp>
        <p:nvSpPr>
          <p:cNvPr id="4" name="Content Placeholder 2">
            <a:extLst>
              <a:ext uri="{FF2B5EF4-FFF2-40B4-BE49-F238E27FC236}">
                <a16:creationId xmlns:a16="http://schemas.microsoft.com/office/drawing/2014/main" id="{FFFCEC48-4E94-1616-AE81-25D87FD6BC93}"/>
              </a:ext>
            </a:extLst>
          </p:cNvPr>
          <p:cNvSpPr>
            <a:spLocks noGrp="1"/>
          </p:cNvSpPr>
          <p:nvPr>
            <p:ph idx="1" hasCustomPrompt="1"/>
          </p:nvPr>
        </p:nvSpPr>
        <p:spPr>
          <a:xfrm>
            <a:off x="739105" y="1910687"/>
            <a:ext cx="5549400" cy="4286672"/>
          </a:xfrm>
          <a:prstGeom prst="rect">
            <a:avLst/>
          </a:prstGeom>
        </p:spPr>
        <p:txBody>
          <a:bodyPr>
            <a:normAutofit/>
          </a:bodyPr>
          <a:lstStyle>
            <a:lvl1pPr marL="342900" indent="-342900" algn="just" rtl="1">
              <a:lnSpc>
                <a:spcPct val="130000"/>
              </a:lnSpc>
              <a:spcBef>
                <a:spcPts val="0"/>
              </a:spcBef>
              <a:spcAft>
                <a:spcPts val="1800"/>
              </a:spcAft>
              <a:buFont typeface="Arial" panose="020B0604020202020204" pitchFamily="34" charset="0"/>
              <a:buChar char="•"/>
              <a:defRPr sz="2400" b="0">
                <a:latin typeface="Yekan Bakh" panose="00000500000000000000" pitchFamily="50" charset="-78"/>
                <a:cs typeface="Yekan Bakh" panose="00000500000000000000" pitchFamily="50" charset="-78"/>
              </a:defRPr>
            </a:lvl1pPr>
            <a:lvl2pPr algn="just" rtl="1">
              <a:lnSpc>
                <a:spcPct val="114000"/>
              </a:lnSpc>
              <a:spcBef>
                <a:spcPts val="0"/>
              </a:spcBef>
              <a:spcAft>
                <a:spcPts val="600"/>
              </a:spcAft>
              <a:defRPr sz="2400">
                <a:latin typeface="Yekan Bakh" panose="00000500000000000000" pitchFamily="50" charset="-78"/>
                <a:cs typeface="Yekan Bakh" panose="00000500000000000000" pitchFamily="50" charset="-78"/>
              </a:defRPr>
            </a:lvl2pPr>
          </a:lstStyle>
          <a:p>
            <a:pPr lvl="0"/>
            <a:r>
              <a:rPr lang="fa-IR" dirty="0"/>
              <a:t>متن</a:t>
            </a:r>
          </a:p>
          <a:p>
            <a:pPr lvl="1"/>
            <a:r>
              <a:rPr lang="fa-IR" dirty="0"/>
              <a:t>زیر متن</a:t>
            </a:r>
            <a:endParaRPr lang="en-US" dirty="0"/>
          </a:p>
        </p:txBody>
      </p:sp>
    </p:spTree>
    <p:extLst>
      <p:ext uri="{BB962C8B-B14F-4D97-AF65-F5344CB8AC3E}">
        <p14:creationId xmlns:p14="http://schemas.microsoft.com/office/powerpoint/2010/main" val="313606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606625"/>
      </p:ext>
    </p:extLst>
  </p:cSld>
  <p:clrMap bg1="lt1" tx1="dk1" bg2="lt2" tx2="dk2" accent1="accent1" accent2="accent2" accent3="accent3" accent4="accent4" accent5="accent5" accent6="accent6" hlink="hlink" folHlink="folHlink"/>
  <p:sldLayoutIdLst>
    <p:sldLayoutId id="2147483732" r:id="rId1"/>
    <p:sldLayoutId id="2147483728" r:id="rId2"/>
    <p:sldLayoutId id="2147483730" r:id="rId3"/>
    <p:sldLayoutId id="2147483729" r:id="rId4"/>
    <p:sldLayoutId id="2147483670"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03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a-IR"/>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F97EB6-3A5C-158A-22F4-75F31A2A3074}"/>
              </a:ext>
            </a:extLst>
          </p:cNvPr>
          <p:cNvSpPr/>
          <p:nvPr/>
        </p:nvSpPr>
        <p:spPr>
          <a:xfrm>
            <a:off x="0" y="0"/>
            <a:ext cx="12192000" cy="6858000"/>
          </a:xfrm>
          <a:prstGeom prst="rect">
            <a:avLst/>
          </a:prstGeom>
          <a:solidFill>
            <a:srgbClr val="12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Yekan Bakh" panose="00000500000000000000" pitchFamily="50" charset="-78"/>
            </a:endParaRPr>
          </a:p>
        </p:txBody>
      </p:sp>
      <p:pic>
        <p:nvPicPr>
          <p:cNvPr id="21" name="Picture Placeholder 20">
            <a:extLst>
              <a:ext uri="{FF2B5EF4-FFF2-40B4-BE49-F238E27FC236}">
                <a16:creationId xmlns:a16="http://schemas.microsoft.com/office/drawing/2014/main" id="{09C679D0-EF75-F1B1-7CFC-CC627562DDD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243" r="12243"/>
          <a:stretch>
            <a:fillRect/>
          </a:stretch>
        </p:blipFill>
        <p:spPr/>
      </p:pic>
      <p:sp>
        <p:nvSpPr>
          <p:cNvPr id="6" name="Text Placeholder 5"/>
          <p:cNvSpPr>
            <a:spLocks noGrp="1"/>
          </p:cNvSpPr>
          <p:nvPr>
            <p:ph type="body" sz="quarter" idx="14"/>
          </p:nvPr>
        </p:nvSpPr>
        <p:spPr>
          <a:xfrm>
            <a:off x="0" y="1438275"/>
            <a:ext cx="4622640" cy="2705100"/>
          </a:xfrm>
        </p:spPr>
        <p:txBody>
          <a:bodyPr>
            <a:noAutofit/>
          </a:bodyPr>
          <a:lstStyle/>
          <a:p>
            <a:r>
              <a:rPr lang="fa-IR" sz="5400" b="1" dirty="0">
                <a:latin typeface="Yekan Bakh" panose="00000500000000000000" pitchFamily="50" charset="-78"/>
                <a:cs typeface="Yekan Bakh" panose="00000500000000000000" pitchFamily="50" charset="-78"/>
              </a:rPr>
              <a:t>مالیات حقوق</a:t>
            </a:r>
          </a:p>
          <a:p>
            <a:r>
              <a:rPr lang="fa-IR" sz="1400" dirty="0"/>
              <a:t>(مالیات بر درآمد حقوق)</a:t>
            </a:r>
            <a:endParaRPr lang="en-US" sz="1400" dirty="0">
              <a:latin typeface="Yekan Bakh" panose="00000500000000000000" pitchFamily="50" charset="-78"/>
              <a:cs typeface="Yekan Bakh" panose="00000500000000000000" pitchFamily="50" charset="-78"/>
            </a:endParaRPr>
          </a:p>
        </p:txBody>
      </p:sp>
      <p:cxnSp>
        <p:nvCxnSpPr>
          <p:cNvPr id="5" name="Straight Connector 4">
            <a:extLst>
              <a:ext uri="{FF2B5EF4-FFF2-40B4-BE49-F238E27FC236}">
                <a16:creationId xmlns:a16="http://schemas.microsoft.com/office/drawing/2014/main" id="{8D131A89-D5E6-CC1D-3AD7-6C09803EF0DB}"/>
              </a:ext>
            </a:extLst>
          </p:cNvPr>
          <p:cNvCxnSpPr/>
          <p:nvPr/>
        </p:nvCxnSpPr>
        <p:spPr>
          <a:xfrm flipH="1">
            <a:off x="4532129" y="276225"/>
            <a:ext cx="1675745" cy="63436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0" name="Straight Connector 9">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2" name="Rectangle 1"/>
          <p:cNvSpPr/>
          <p:nvPr/>
        </p:nvSpPr>
        <p:spPr>
          <a:xfrm>
            <a:off x="679633" y="6155832"/>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endParaRPr lang="en-US" dirty="0">
              <a:latin typeface="Yekan Bakh" panose="00000500000000000000" pitchFamily="50" charset="-78"/>
            </a:endParaRPr>
          </a:p>
        </p:txBody>
      </p:sp>
      <p:sp>
        <p:nvSpPr>
          <p:cNvPr id="12" name="Isosceles Triangle 11">
            <a:extLst>
              <a:ext uri="{FF2B5EF4-FFF2-40B4-BE49-F238E27FC236}">
                <a16:creationId xmlns:a16="http://schemas.microsoft.com/office/drawing/2014/main" id="{296C928D-C0AB-B1A0-DF22-DF66C77C0507}"/>
              </a:ext>
            </a:extLst>
          </p:cNvPr>
          <p:cNvSpPr/>
          <p:nvPr/>
        </p:nvSpPr>
        <p:spPr>
          <a:xfrm rot="16200000">
            <a:off x="4480094" y="1698387"/>
            <a:ext cx="966651" cy="681558"/>
          </a:xfrm>
          <a:prstGeom prst="triangle">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1" name="Picture 10">
            <a:extLst>
              <a:ext uri="{FF2B5EF4-FFF2-40B4-BE49-F238E27FC236}">
                <a16:creationId xmlns:a16="http://schemas.microsoft.com/office/drawing/2014/main" id="{C06553E2-53E1-1C37-DC5C-FC0EB9A492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6567" y="6016017"/>
            <a:ext cx="1312537" cy="541240"/>
          </a:xfrm>
          <a:prstGeom prst="rect">
            <a:avLst/>
          </a:prstGeom>
        </p:spPr>
      </p:pic>
      <p:sp>
        <p:nvSpPr>
          <p:cNvPr id="13" name="TextBox 12"/>
          <p:cNvSpPr txBox="1"/>
          <p:nvPr/>
        </p:nvSpPr>
        <p:spPr>
          <a:xfrm>
            <a:off x="10488792" y="6581532"/>
            <a:ext cx="1711234" cy="307777"/>
          </a:xfrm>
          <a:prstGeom prst="rect">
            <a:avLst/>
          </a:prstGeom>
          <a:noFill/>
        </p:spPr>
        <p:txBody>
          <a:bodyPr wrap="square" rtlCol="1">
            <a:spAutoFit/>
          </a:bodyPr>
          <a:lstStyle/>
          <a:p>
            <a:pPr algn="ctr"/>
            <a:r>
              <a:rPr lang="fa-IR" sz="1400" b="1" dirty="0">
                <a:solidFill>
                  <a:schemeClr val="tx1">
                    <a:lumMod val="75000"/>
                    <a:lumOff val="25000"/>
                  </a:schemeClr>
                </a:solidFill>
                <a:latin typeface="Yekan Bakh" panose="00000500000000000000" pitchFamily="50" charset="-78"/>
                <a:cs typeface="Yekan Bakh" panose="00000500000000000000" pitchFamily="50" charset="-78"/>
              </a:rPr>
              <a:t>خانه حسابداری</a:t>
            </a:r>
          </a:p>
        </p:txBody>
      </p:sp>
    </p:spTree>
    <p:extLst>
      <p:ext uri="{BB962C8B-B14F-4D97-AF65-F5344CB8AC3E}">
        <p14:creationId xmlns:p14="http://schemas.microsoft.com/office/powerpoint/2010/main" val="329729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3618411" y="447963"/>
            <a:ext cx="7791032" cy="691299"/>
          </a:xfrm>
        </p:spPr>
        <p:txBody>
          <a:bodyPr/>
          <a:lstStyle/>
          <a:p>
            <a:r>
              <a:rPr lang="fa-IR" sz="3200" b="1" dirty="0"/>
              <a:t>حل مسئله</a:t>
            </a:r>
            <a:endParaRPr lang="fa-IR" sz="3200"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
        <p:nvSpPr>
          <p:cNvPr id="5" name="Content Placeholder 4">
            <a:extLst>
              <a:ext uri="{FF2B5EF4-FFF2-40B4-BE49-F238E27FC236}">
                <a16:creationId xmlns:a16="http://schemas.microsoft.com/office/drawing/2014/main" id="{81F77764-145B-A582-0448-4F458C14A151}"/>
              </a:ext>
            </a:extLst>
          </p:cNvPr>
          <p:cNvSpPr>
            <a:spLocks noGrp="1"/>
          </p:cNvSpPr>
          <p:nvPr>
            <p:ph idx="1"/>
          </p:nvPr>
        </p:nvSpPr>
        <p:spPr/>
        <p:txBody>
          <a:bodyPr>
            <a:normAutofit/>
          </a:bodyPr>
          <a:lstStyle/>
          <a:p>
            <a:pPr marL="0" indent="0">
              <a:buNone/>
            </a:pPr>
            <a:r>
              <a:rPr lang="fa-IR" sz="2000" dirty="0"/>
              <a:t>اگر فردی ۱۸ میلیون تومان درآمد داشته باشد محاسبه مالیاتش به صورت زیر است:</a:t>
            </a:r>
          </a:p>
          <a:p>
            <a:pPr>
              <a:buFont typeface="Wingdings" panose="05000000000000000000" pitchFamily="2" charset="2"/>
              <a:buChar char="ü"/>
            </a:pPr>
            <a:r>
              <a:rPr lang="fa-IR" sz="2000" dirty="0"/>
              <a:t>تا حقوق ۱۰ میلیون معاف از مالیات می باشد پس از آن کم می‌کنیم.</a:t>
            </a:r>
          </a:p>
          <a:p>
            <a:pPr>
              <a:buFont typeface="Wingdings" panose="05000000000000000000" pitchFamily="2" charset="2"/>
              <a:buChar char="ü"/>
            </a:pPr>
            <a:r>
              <a:rPr lang="fa-IR" sz="2000" dirty="0"/>
              <a:t>۸ میلیون باقی می ماند که ۴ میلیون آن را ضربدر ۱۰ می‌کنیم (مالیات ۱۰ درصد درآمد ۱۴ میلیونی) و ۴ میلیون دیگر را ضربدر ۱۵ (مالیات ۱۵ درصدی درآمد ۱۸ میلیونی) :</a:t>
            </a:r>
          </a:p>
          <a:p>
            <a:pPr marL="0" indent="0" algn="l">
              <a:buNone/>
            </a:pPr>
            <a:r>
              <a:rPr lang="fa-IR" sz="2000" dirty="0"/>
              <a:t>۴/۰۰۰/۰۰۰ × ۱۰٪ = </a:t>
            </a:r>
            <a:r>
              <a:rPr lang="fa-IR" sz="2000" u="sng" dirty="0"/>
              <a:t>۴۰۰/۰۰۰</a:t>
            </a:r>
          </a:p>
          <a:p>
            <a:pPr marL="0" indent="0" algn="l">
              <a:buNone/>
            </a:pPr>
            <a:r>
              <a:rPr lang="fa-IR" sz="2000" dirty="0"/>
              <a:t>۴/۰۰۰/۰۰۰ × ۱۵٪ = </a:t>
            </a:r>
            <a:r>
              <a:rPr lang="fa-IR" sz="2000" u="sng" dirty="0"/>
              <a:t>۶۰۰/۰۰۰</a:t>
            </a:r>
          </a:p>
          <a:p>
            <a:pPr marL="0" indent="0" algn="l">
              <a:buNone/>
            </a:pPr>
            <a:r>
              <a:rPr lang="fa-IR" sz="2000" dirty="0"/>
              <a:t>۴۰۰/۰۰۰ + ۶۰۰/۰۰۰ = </a:t>
            </a:r>
            <a:r>
              <a:rPr lang="fa-IR" sz="2000" b="1" u="sng" dirty="0"/>
              <a:t>۱/۰۰۰/۰۰۰</a:t>
            </a:r>
          </a:p>
        </p:txBody>
      </p:sp>
    </p:spTree>
    <p:extLst>
      <p:ext uri="{BB962C8B-B14F-4D97-AF65-F5344CB8AC3E}">
        <p14:creationId xmlns:p14="http://schemas.microsoft.com/office/powerpoint/2010/main" val="402039472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363080"/>
            <a:ext cx="7380990" cy="691299"/>
          </a:xfrm>
        </p:spPr>
        <p:txBody>
          <a:bodyPr/>
          <a:lstStyle/>
          <a:p>
            <a:pPr fontAlgn="base"/>
            <a:r>
              <a:rPr lang="fa-IR" sz="2400" b="1" dirty="0"/>
              <a:t> </a:t>
            </a:r>
            <a:r>
              <a:rPr lang="fa-IR" sz="3200" b="1" dirty="0"/>
              <a:t>اشخاص مشمول مالیات بر درآمد حقوق</a:t>
            </a:r>
            <a:endParaRPr lang="fa-IR" sz="2400" b="1" dirty="0"/>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215911" y="1645530"/>
            <a:ext cx="10713791" cy="4714479"/>
          </a:xfrm>
        </p:spPr>
        <p:txBody>
          <a:bodyPr>
            <a:normAutofit fontScale="92500" lnSpcReduction="20000"/>
          </a:bodyPr>
          <a:lstStyle/>
          <a:p>
            <a:pPr marL="0" indent="0" fontAlgn="base">
              <a:buNone/>
            </a:pPr>
            <a:r>
              <a:rPr lang="fa-IR" b="0" i="0" dirty="0">
                <a:solidFill>
                  <a:srgbClr val="333333"/>
                </a:solidFill>
                <a:effectLst/>
              </a:rPr>
              <a:t>مالیات حقوق مربوط به اشخاص حقیقی است ، یعنی اگر شخص حقیقی ، دریافت کننده حقوق باشد ، مشمول مالیات حقوق میشود و اگر شخص حقوقی مبالغی بابت انجام خدمات داشته باشد ، مشمول مالیات حقوق نبوده ، بلکه مشمول فصل مالیات بر درآمد اشخاص حقوقی خواهد بود .</a:t>
            </a:r>
          </a:p>
          <a:p>
            <a:pPr marL="0" indent="0" fontAlgn="base">
              <a:buNone/>
            </a:pPr>
            <a:r>
              <a:rPr lang="fa-IR" b="0" i="0" dirty="0">
                <a:solidFill>
                  <a:srgbClr val="333333"/>
                </a:solidFill>
                <a:effectLst/>
              </a:rPr>
              <a:t>پرداخت کننده حقوق ممکن است شخص حقیقی و یا شخص حقوقی باشد . بر این اساس در قانون مالیاتهای مستقیم ، فرقی بین پرداخت کنندگان حقوق ( اعم از حقیقی و حقوقی ) از نظر تکالیف قانونی مربوط به کسر و پرداخت وجود ندارد . </a:t>
            </a:r>
          </a:p>
          <a:p>
            <a:pPr marL="0" indent="0" fontAlgn="base">
              <a:buNone/>
            </a:pPr>
            <a:r>
              <a:rPr lang="fa-IR" b="0" i="0" dirty="0">
                <a:solidFill>
                  <a:srgbClr val="333333"/>
                </a:solidFill>
                <a:effectLst/>
              </a:rPr>
              <a:t>مالیات وارد بر حقوق مربوط به اشخاص حقیقی می باشد که در ایران اشتغال دارند . لذا هر شخص حقیقی اعم از ایرانی و خارجی بابت درآمد  حقوق در ایران ، مشمول مالیات  می باشند ، لکن شخص حقیقی ایرانی که در خارج از ایران اشتغال داشته و از آنجا حقوق دریافت می نماید ، مشمول این مالیات دولت ایران نخواهد بود .(ماده ۸۲ ق.م.م)</a:t>
            </a:r>
            <a:endParaRPr lang="fa-IR"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95922878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363080"/>
            <a:ext cx="7380990" cy="691299"/>
          </a:xfrm>
        </p:spPr>
        <p:txBody>
          <a:bodyPr/>
          <a:lstStyle/>
          <a:p>
            <a:pPr fontAlgn="base"/>
            <a:r>
              <a:rPr lang="fa-IR" b="1" dirty="0"/>
              <a:t>درآمد مشمول مالیات حقوق</a:t>
            </a:r>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015809" y="2026905"/>
            <a:ext cx="10713791" cy="4714479"/>
          </a:xfrm>
        </p:spPr>
        <p:txBody>
          <a:bodyPr>
            <a:normAutofit lnSpcReduction="10000"/>
          </a:bodyPr>
          <a:lstStyle/>
          <a:p>
            <a:pPr marL="0" indent="0" fontAlgn="base">
              <a:buNone/>
            </a:pPr>
            <a:r>
              <a:rPr lang="fa-IR" b="0" i="0" dirty="0">
                <a:solidFill>
                  <a:srgbClr val="333333"/>
                </a:solidFill>
                <a:effectLst/>
              </a:rPr>
              <a:t>درآمد مشمول مالیات حقوق عبارت است از حقوق (مقرری یا مزد، یا حقوق اصلی) و مزایای مربوط به شغل اعم از مستمر یا غیرمستمر قبل از وضع کسور و پس از کسر معافیت‌های مقرر در این قانون. اگر بخواهیم خیلی ساده بگوییم، تمام حقوق شما به صورت نقدی پرداخت نمی‎‌شود و ممکن است مزایایی هم داشته باشید. حقوق شما به مزایا اضافه می‌شود و «پرداختی» به دست می‎آید. با کم کردن میزان معافیت از این پرداختی، رقم مشمولیت مالیاتی شما مشخص خواهد شد. برای مثال اگر جایی کار می‌کنید و شرکتتان به عنوان مزایا یک منزل بدون اثاثیه در اختیارتان گذاشته،به میزان 20% حقوق و مزایا مستمر نقدی تان مشمول مالیات حقوق می‎شود و اگر این منزل اثاثیه هم داشته باشد، به میزان 25% حقوق و مزایای مستمر نقدی تان مشمول مالیات خواهد شد.(ماده ۸۳ق.م.م)</a:t>
            </a:r>
            <a:endParaRPr lang="fa-IR"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105912114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363080"/>
            <a:ext cx="7380990" cy="691299"/>
          </a:xfrm>
        </p:spPr>
        <p:txBody>
          <a:bodyPr/>
          <a:lstStyle/>
          <a:p>
            <a:pPr fontAlgn="base"/>
            <a:r>
              <a:rPr lang="fa-IR" b="1" dirty="0"/>
              <a:t>مزایا غیر نقدی حقوق</a:t>
            </a:r>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015809" y="2026905"/>
            <a:ext cx="10713791" cy="4714479"/>
          </a:xfrm>
        </p:spPr>
        <p:txBody>
          <a:bodyPr>
            <a:normAutofit fontScale="70000" lnSpcReduction="20000"/>
          </a:bodyPr>
          <a:lstStyle/>
          <a:p>
            <a:pPr marL="0" indent="0" fontAlgn="base">
              <a:buNone/>
            </a:pPr>
            <a:r>
              <a:rPr lang="fa-IR" b="0" i="0" dirty="0">
                <a:solidFill>
                  <a:srgbClr val="333333"/>
                </a:solidFill>
                <a:effectLst/>
              </a:rPr>
              <a:t>درآمد مشمول مالیات حقوق عبارت است از حقوق (‌مقرری یا مزد، یا حقوق اصلی) و مزایای مربوط به شغل اعم از مستمر و یا غیرمستمر قبل از وضع کسور و پس از کسر معافیت‌های مقرر در این قانون.</a:t>
            </a:r>
          </a:p>
          <a:p>
            <a:pPr marL="0" indent="0" fontAlgn="base">
              <a:buNone/>
            </a:pPr>
            <a:endParaRPr lang="fa-IR" b="0" i="0" dirty="0">
              <a:solidFill>
                <a:srgbClr val="333333"/>
              </a:solidFill>
              <a:effectLst/>
            </a:endParaRPr>
          </a:p>
          <a:p>
            <a:pPr marL="0" indent="0" fontAlgn="base">
              <a:buNone/>
            </a:pPr>
            <a:r>
              <a:rPr lang="fa-IR" b="0" i="0" dirty="0">
                <a:solidFill>
                  <a:srgbClr val="333333"/>
                </a:solidFill>
                <a:effectLst/>
              </a:rPr>
              <a:t>تبصره – درآمد غیرنقدی مشمول مالیات حقوق بشرح زیر تقویم و محاسبه میشود:</a:t>
            </a:r>
          </a:p>
          <a:p>
            <a:pPr marL="0" indent="0" fontAlgn="base">
              <a:buNone/>
            </a:pPr>
            <a:r>
              <a:rPr lang="fa-IR" b="0" i="0" dirty="0">
                <a:solidFill>
                  <a:srgbClr val="333333"/>
                </a:solidFill>
                <a:effectLst/>
              </a:rPr>
              <a:t>الف – مسکن با اثاثیه معادل ۲۵ درصد و بدون اثاثیه ۲۰ درصد حقوق و مزایای مستمری نقدی (‌به استثنای مزایای نقدی معاف موضوع ماده ۹۱‌ این قانون) در ماه پس از وضع وجوهی که از این بابت از حقوق کارمند کسر می‌شود.</a:t>
            </a:r>
          </a:p>
          <a:p>
            <a:pPr marL="0" indent="0" fontAlgn="base">
              <a:buNone/>
            </a:pPr>
            <a:r>
              <a:rPr lang="fa-IR" b="0" i="0" dirty="0">
                <a:solidFill>
                  <a:srgbClr val="333333"/>
                </a:solidFill>
                <a:effectLst/>
              </a:rPr>
              <a:t>ب – اتومبیل اختصاصی با راننده معادل ۱۰ درصد و بدون راننده معادل ۵ درصد حقوق و مزایای مستمر نقدی (‌به استثنای مزایای نقدی معاف‌ موضوع ماده ۹۱ این قانون) در ماه پس از کسر وجوهی که از این بابت از حقوق کارمند کسر می‌شود.</a:t>
            </a:r>
          </a:p>
          <a:p>
            <a:pPr marL="0" indent="0" fontAlgn="base">
              <a:buNone/>
            </a:pPr>
            <a:r>
              <a:rPr lang="fa-IR" b="0" i="0" dirty="0">
                <a:solidFill>
                  <a:srgbClr val="333333"/>
                </a:solidFill>
                <a:effectLst/>
              </a:rPr>
              <a:t>ج – سایر مزایای غیرنقدی معادل قیمت تمام شده برای پرداخت ‌کننده حقوق.</a:t>
            </a:r>
            <a:endParaRPr lang="fa-IR"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383051197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363080"/>
            <a:ext cx="7380990" cy="691299"/>
          </a:xfrm>
        </p:spPr>
        <p:txBody>
          <a:bodyPr/>
          <a:lstStyle/>
          <a:p>
            <a:pPr fontAlgn="base"/>
            <a:r>
              <a:rPr lang="fa-IR" b="1" dirty="0"/>
              <a:t>درآمد حقوق</a:t>
            </a:r>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015809" y="2026905"/>
            <a:ext cx="10713791" cy="4714479"/>
          </a:xfrm>
        </p:spPr>
        <p:txBody>
          <a:bodyPr>
            <a:normAutofit/>
          </a:bodyPr>
          <a:lstStyle/>
          <a:p>
            <a:pPr marL="0" indent="0" fontAlgn="base">
              <a:buNone/>
            </a:pPr>
            <a:r>
              <a:rPr lang="fa-IR" b="0" i="0" dirty="0">
                <a:solidFill>
                  <a:srgbClr val="333333"/>
                </a:solidFill>
                <a:effectLst/>
              </a:rPr>
              <a:t>بنابراین می توان درآمد حقوق را به بخش های زیر تفکیک نمود:</a:t>
            </a:r>
          </a:p>
          <a:p>
            <a:pPr marL="0" indent="0" fontAlgn="base">
              <a:buNone/>
            </a:pPr>
            <a:r>
              <a:rPr lang="fa-IR" b="0" i="0" dirty="0">
                <a:solidFill>
                  <a:srgbClr val="333333"/>
                </a:solidFill>
                <a:effectLst/>
              </a:rPr>
              <a:t>الف) حقوق ثابت یا حقوق اصلی</a:t>
            </a:r>
          </a:p>
          <a:p>
            <a:pPr marL="0" indent="0" fontAlgn="base">
              <a:buNone/>
            </a:pPr>
            <a:r>
              <a:rPr lang="fa-IR" b="0" i="0" dirty="0">
                <a:solidFill>
                  <a:srgbClr val="333333"/>
                </a:solidFill>
                <a:effectLst/>
              </a:rPr>
              <a:t>ب) مزایای مربوط به شغل که به دو بخش مزایای مستمر و غیرمستمر قابل تفکیک است.</a:t>
            </a:r>
            <a:endParaRPr lang="fa-IR"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219958471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363080"/>
            <a:ext cx="7380990" cy="691299"/>
          </a:xfrm>
        </p:spPr>
        <p:txBody>
          <a:bodyPr/>
          <a:lstStyle/>
          <a:p>
            <a:pPr fontAlgn="base"/>
            <a:r>
              <a:rPr lang="fa-IR" b="1" dirty="0"/>
              <a:t>مزایا مستمر</a:t>
            </a:r>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015809" y="2026905"/>
            <a:ext cx="10713791" cy="4714479"/>
          </a:xfrm>
        </p:spPr>
        <p:txBody>
          <a:bodyPr>
            <a:normAutofit fontScale="85000" lnSpcReduction="10000"/>
          </a:bodyPr>
          <a:lstStyle/>
          <a:p>
            <a:pPr marL="0" indent="0" fontAlgn="base">
              <a:buNone/>
            </a:pPr>
            <a:r>
              <a:rPr lang="fa-IR" b="0" i="0" dirty="0">
                <a:solidFill>
                  <a:srgbClr val="333333"/>
                </a:solidFill>
                <a:effectLst/>
              </a:rPr>
              <a:t>1- مزایای مستمر: به آن دسته از دریافتی هایی که حقوق بگیر به طور مستمر و ماهانه علاوه بر حقوق اصلی دریافت می نماید گفته می شود و به دو دسته نقدی وغیرنقد تقسیم می گردد.</a:t>
            </a:r>
          </a:p>
          <a:p>
            <a:pPr marL="0" indent="0" fontAlgn="base">
              <a:buNone/>
            </a:pPr>
            <a:r>
              <a:rPr lang="fa-IR" b="0" i="0" dirty="0">
                <a:solidFill>
                  <a:srgbClr val="333333"/>
                </a:solidFill>
                <a:effectLst/>
              </a:rPr>
              <a:t>الف) مزایای مستمر نقدی: عبارت اند از فوق العاده شغل، فوق العاده شاغل، حق اولاد، حق مسکن، حق ایاب و ذهاب، فوق العاده های بدی آب وهوا، محرومیت از تسهیلات زندگی، فوق العاده دوری از مرکز، نوبت کاری، جذب، اشتغال مأمورین در خارج کشور، فوق العاده کسر صندوق و سایر مزایایی که طبق مقررات استخدامی کارفرما تحت عناوینی غیر از موارد فوق همراه با حقوق و مزایای نقدی ماهانه به طور مستمر به اشخاص حقوق بگیر پرداخت یا تخصیص داده می شود.</a:t>
            </a:r>
          </a:p>
          <a:p>
            <a:pPr marL="0" indent="0" fontAlgn="base">
              <a:buNone/>
            </a:pPr>
            <a:r>
              <a:rPr lang="fa-IR" b="0" i="0" dirty="0">
                <a:solidFill>
                  <a:srgbClr val="333333"/>
                </a:solidFill>
                <a:effectLst/>
              </a:rPr>
              <a:t>ب) مزایای مستمر غیر نقدی: اغلب شامل مسکن واگذارشده از طرف کارفرما (یا اثاثیه و یا بدون اثاثیه) و استفاده از اتومبیل اختصاصی واگذاری از طرف کارفرما (با راننده و یا بدون راننده) و سایر مزایای غیر نقدی مستمر از قبیل خوار و بار، بن و … است.</a:t>
            </a:r>
            <a:endParaRPr lang="fa-IR"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6084734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363080"/>
            <a:ext cx="7380990" cy="691299"/>
          </a:xfrm>
        </p:spPr>
        <p:txBody>
          <a:bodyPr/>
          <a:lstStyle/>
          <a:p>
            <a:pPr fontAlgn="base"/>
            <a:r>
              <a:rPr lang="fa-IR" b="1" dirty="0"/>
              <a:t>مزایا غیرمستمر</a:t>
            </a:r>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015809" y="2026905"/>
            <a:ext cx="10713791" cy="4714479"/>
          </a:xfrm>
        </p:spPr>
        <p:txBody>
          <a:bodyPr>
            <a:normAutofit fontScale="92500" lnSpcReduction="10000"/>
          </a:bodyPr>
          <a:lstStyle/>
          <a:p>
            <a:pPr marL="0" indent="0" fontAlgn="base">
              <a:buNone/>
            </a:pPr>
            <a:r>
              <a:rPr lang="fa-IR" b="0" i="0" dirty="0">
                <a:solidFill>
                  <a:srgbClr val="333333"/>
                </a:solidFill>
                <a:effectLst/>
              </a:rPr>
              <a:t>2- مزایای غیرمستمر: به آن دسته از دریافتی هایی که حقوق بگیر به طور غیرمستمر و به صورت موردی علاوه بر حقوق اصلی دریافت می نماید، گفته می شود و به دودسته نقدی وغیرنقدی تقسیم می گردد.</a:t>
            </a:r>
          </a:p>
          <a:p>
            <a:pPr marL="0" indent="0" fontAlgn="base">
              <a:buNone/>
            </a:pPr>
            <a:r>
              <a:rPr lang="fa-IR" b="0" i="0" dirty="0">
                <a:solidFill>
                  <a:srgbClr val="333333"/>
                </a:solidFill>
                <a:effectLst/>
              </a:rPr>
              <a:t>الف) مزایای نقدی غیرمستمر: عبارت اند از اضافه کار، فوق العاده مأموریت، هزینه سفر، پاداش انجام کار، عیدی و پاداش آخر سال، وجوه پرداختی بابت لباس کار، پرداختی های بابت هزینه درمان و معالجه کارکنان، بازخرید مرخصی، پاداش طی سال، بهره وری و سایر مزایای غیرمستمر که طبق مقررات استخدامی یا قانون کار از طرف کارفرما به کارکنان پرداخت و یا در اختیار آنان قرار داده می شود.</a:t>
            </a:r>
          </a:p>
          <a:p>
            <a:pPr marL="0" indent="0" fontAlgn="base">
              <a:buNone/>
            </a:pPr>
            <a:r>
              <a:rPr lang="fa-IR" b="0" i="0" dirty="0">
                <a:solidFill>
                  <a:srgbClr val="333333"/>
                </a:solidFill>
                <a:effectLst/>
              </a:rPr>
              <a:t>ب) مزایای غیر نقدی غیرمستمر: شامل در اختیار گذاردن مواردی همچون لباس کار، برنج، روغن و غیره</a:t>
            </a:r>
            <a:endParaRPr lang="fa-IR"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5"/>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301115100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363080"/>
            <a:ext cx="7380990" cy="691299"/>
          </a:xfrm>
        </p:spPr>
        <p:txBody>
          <a:bodyPr/>
          <a:lstStyle/>
          <a:p>
            <a:pPr fontAlgn="base"/>
            <a:r>
              <a:rPr lang="fa-IR" b="1" dirty="0"/>
              <a:t>تفاوت مزایای به تبع شغل و شاغل</a:t>
            </a:r>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015809" y="2026905"/>
            <a:ext cx="10713791" cy="4714479"/>
          </a:xfrm>
        </p:spPr>
        <p:txBody>
          <a:bodyPr>
            <a:normAutofit/>
          </a:bodyPr>
          <a:lstStyle/>
          <a:p>
            <a:pPr marL="0" indent="0" fontAlgn="base">
              <a:buNone/>
            </a:pPr>
            <a:r>
              <a:rPr lang="fa-IR" b="0" i="0" dirty="0">
                <a:solidFill>
                  <a:srgbClr val="333333"/>
                </a:solidFill>
                <a:effectLst/>
              </a:rPr>
              <a:t>بصورت ساده اگر خواسته باشیم تفاوت مزایای به تبع شغل و شاغل را بگوییم، مزایای به تبع شغل عبارتست از دریافتی های کارگر به واسطه شغلی که در کارگاه دارد و طبیعتا بین سایر کارگران سازمان متفاوت است. اما مزایای به تبع شاغل عبارتست از دریافتی های شخص به واسطه شاغل بودن آن و تفاوتی بین آن شخص و سایر پرسنل وجود ندارد.</a:t>
            </a:r>
            <a:endParaRPr lang="fa-IR"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5"/>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24247323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363080"/>
            <a:ext cx="7380990" cy="691299"/>
          </a:xfrm>
        </p:spPr>
        <p:txBody>
          <a:bodyPr/>
          <a:lstStyle/>
          <a:p>
            <a:pPr fontAlgn="base"/>
            <a:r>
              <a:rPr lang="fa-IR" b="1" dirty="0"/>
              <a:t>حق شغل</a:t>
            </a:r>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215911" y="1421697"/>
            <a:ext cx="10713791" cy="4714479"/>
          </a:xfrm>
        </p:spPr>
        <p:txBody>
          <a:bodyPr>
            <a:normAutofit/>
          </a:bodyPr>
          <a:lstStyle/>
          <a:p>
            <a:pPr marL="0" indent="0" fontAlgn="base">
              <a:buNone/>
            </a:pPr>
            <a:r>
              <a:rPr lang="fa-IR" b="0" i="0" dirty="0">
                <a:solidFill>
                  <a:srgbClr val="333333"/>
                </a:solidFill>
                <a:effectLst/>
              </a:rPr>
              <a:t>همانطور که گفته‌شد مزایای به تبع شغل موارد حقوقی است که شخص به واسطه شغلی که در سازمان دارد دریافت میکند. در واقع در قانون کار این مزایا تحت عنوان مزد تعریف شده است.</a:t>
            </a:r>
          </a:p>
          <a:p>
            <a:pPr marL="0" indent="0" fontAlgn="base">
              <a:buNone/>
            </a:pPr>
            <a:r>
              <a:rPr lang="fa-IR" b="0" i="0" dirty="0">
                <a:solidFill>
                  <a:srgbClr val="333333"/>
                </a:solidFill>
                <a:effectLst/>
              </a:rPr>
              <a:t>مطابق ماده 35 قانون کار مزایای به تبع شغل بصورت زیر است:</a:t>
            </a:r>
          </a:p>
          <a:p>
            <a:pPr marL="0" indent="0" fontAlgn="base">
              <a:buNone/>
            </a:pPr>
            <a:r>
              <a:rPr lang="fa-IR" b="0" i="0" dirty="0">
                <a:solidFill>
                  <a:srgbClr val="333333"/>
                </a:solidFill>
                <a:effectLst/>
              </a:rPr>
              <a:t>‌ماده 35 قانون کار – مزد عبارت است از وجوه نقدی یا غیر نقدی و با مجموع آنها که در مقابل انجام کار به کارگر پرداخت می‌شود.</a:t>
            </a:r>
          </a:p>
          <a:p>
            <a:pPr marL="0" indent="0" fontAlgn="base">
              <a:buNone/>
            </a:pPr>
            <a:r>
              <a:rPr lang="fa-IR" b="0" i="0" dirty="0">
                <a:solidFill>
                  <a:srgbClr val="333333"/>
                </a:solidFill>
                <a:effectLst/>
              </a:rPr>
              <a:t>بطور مثال حقوق پایه، حق سرپرستی، حق جذب، حق مسئولیت و سایر اقلام حقوقی که به واسطه شغل شخص دریافت میشود را حق شغل گویند.</a:t>
            </a:r>
            <a:endParaRPr lang="fa-IR"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5"/>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164241471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363080"/>
            <a:ext cx="7380990" cy="691299"/>
          </a:xfrm>
        </p:spPr>
        <p:txBody>
          <a:bodyPr/>
          <a:lstStyle/>
          <a:p>
            <a:pPr fontAlgn="base"/>
            <a:r>
              <a:rPr lang="fa-IR" b="1" dirty="0"/>
              <a:t>حق شاغل</a:t>
            </a:r>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215911" y="1421697"/>
            <a:ext cx="10713791" cy="4714479"/>
          </a:xfrm>
        </p:spPr>
        <p:txBody>
          <a:bodyPr>
            <a:normAutofit fontScale="85000" lnSpcReduction="10000"/>
          </a:bodyPr>
          <a:lstStyle/>
          <a:p>
            <a:pPr marL="0" indent="0" fontAlgn="base">
              <a:buNone/>
            </a:pPr>
            <a:r>
              <a:rPr lang="fa-IR" b="0" i="0" dirty="0">
                <a:solidFill>
                  <a:srgbClr val="333333"/>
                </a:solidFill>
                <a:effectLst/>
              </a:rPr>
              <a:t>همینطور مزایای به تبع شاغل عبارتست از کلیه دریافتی های مرتبط به شاغل به واسطه شاغل بودن در سازمان و تفاوتی بین کارگران و کارمندان در دریافت آن وجود ندارد(مزایای رفاهی و انگیزشی). در واقع به کلیه دریافتی های شاغل(اعم از حق شغل و حق شاغل) حق السعی می گوییم.</a:t>
            </a:r>
          </a:p>
          <a:p>
            <a:pPr marL="0" indent="0" fontAlgn="base">
              <a:buNone/>
            </a:pPr>
            <a:r>
              <a:rPr lang="fa-IR" b="0" i="0" dirty="0">
                <a:solidFill>
                  <a:srgbClr val="333333"/>
                </a:solidFill>
                <a:effectLst/>
              </a:rPr>
              <a:t>مطابق ماده 34 قانون کار حق السعی بصورت زیر تعریف میشود:</a:t>
            </a:r>
          </a:p>
          <a:p>
            <a:pPr marL="0" indent="0" fontAlgn="base">
              <a:buNone/>
            </a:pPr>
            <a:r>
              <a:rPr lang="fa-IR" b="0" i="0" dirty="0">
                <a:solidFill>
                  <a:srgbClr val="333333"/>
                </a:solidFill>
                <a:effectLst/>
              </a:rPr>
              <a:t>‌ماده 34 قانون کار- کلیه دریافتهای قانونی که کارگر به اعتبار قرارداد کار اعم از مزد یا حقوق کمک عائله‌مندی، هزینه مسکن، خواربار، ایاب و ذهاب، مزایای‌غیر نقدی، پاداش افزایش تولید، سود سالانه نظایر آنها دریافت می‌نماید را حق‌السعی می‌نامند.</a:t>
            </a:r>
          </a:p>
          <a:p>
            <a:pPr marL="0" indent="0" fontAlgn="base">
              <a:buNone/>
            </a:pPr>
            <a:r>
              <a:rPr lang="fa-IR" b="0" i="0" dirty="0">
                <a:solidFill>
                  <a:srgbClr val="333333"/>
                </a:solidFill>
                <a:effectLst/>
              </a:rPr>
              <a:t>ماده فوق نیز بین حق شغل(مزد) و حق شاغل(مزایا) نیز تفاوت قائل شده است. مثلا حق مسکن، حق خواروبار و سایر مواردی که شخص بواسطه شاغل بودن دریافت میکند را حق شاغل گویند.</a:t>
            </a:r>
            <a:endParaRPr lang="fa-IR"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5"/>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372095856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lete Accounting Course for Beginners from Scratch - OLECD">
            <a:extLst>
              <a:ext uri="{FF2B5EF4-FFF2-40B4-BE49-F238E27FC236}">
                <a16:creationId xmlns:a16="http://schemas.microsoft.com/office/drawing/2014/main" id="{3FFB549F-D3FA-A079-3886-1238B3AB6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88751-BB12-5C1D-8FB5-30732C277464}"/>
              </a:ext>
            </a:extLst>
          </p:cNvPr>
          <p:cNvSpPr/>
          <p:nvPr/>
        </p:nvSpPr>
        <p:spPr>
          <a:xfrm flipH="1">
            <a:off x="721889" y="2149642"/>
            <a:ext cx="5566616" cy="3894222"/>
          </a:xfrm>
          <a:prstGeom prst="rect">
            <a:avLst/>
          </a:prstGeom>
          <a:solidFill>
            <a:srgbClr val="12D7D0">
              <a:alpha val="18000"/>
            </a:srgb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6" name="Content Placeholder 5">
            <a:extLst>
              <a:ext uri="{FF2B5EF4-FFF2-40B4-BE49-F238E27FC236}">
                <a16:creationId xmlns:a16="http://schemas.microsoft.com/office/drawing/2014/main" id="{4F4A6C87-EE27-53B7-B146-2A10086989AB}"/>
              </a:ext>
            </a:extLst>
          </p:cNvPr>
          <p:cNvSpPr>
            <a:spLocks noGrp="1"/>
          </p:cNvSpPr>
          <p:nvPr>
            <p:ph idx="1"/>
          </p:nvPr>
        </p:nvSpPr>
        <p:spPr>
          <a:xfrm>
            <a:off x="1023581" y="2497539"/>
            <a:ext cx="5072419" cy="3282287"/>
          </a:xfrm>
        </p:spPr>
        <p:txBody>
          <a:bodyPr>
            <a:noAutofit/>
          </a:bodyPr>
          <a:lstStyle/>
          <a:p>
            <a:pPr marL="0" indent="0">
              <a:buNone/>
            </a:pPr>
            <a:r>
              <a:rPr lang="fa-IR" sz="1800" b="0" i="0" dirty="0">
                <a:solidFill>
                  <a:srgbClr val="222222"/>
                </a:solidFill>
                <a:effectLst/>
              </a:rPr>
              <a:t>طبق ماده ۸۲ قانون مالیات‌های مستقیم که در سال ۱۳۹۴ اعلام شده است، مالیات حقوق بر درآمدی تعلق می‌گیرد که یک شخص حقیقی در ازای کار و خدمات به شخص حقیقی یا حقوقی دیگر به صورت نقدی یا غیرنقدی دریافت می‌کند. مالیات حقوق به‌عنوان یک مالیات تکلیفی و مستقیم در نظر گرفته می‌شود.</a:t>
            </a:r>
            <a:endParaRPr lang="fa-IR" dirty="0">
              <a:latin typeface="Yekan Bakh" panose="00000500000000000000" pitchFamily="50" charset="-78"/>
              <a:cs typeface="Yekan Bakh" panose="00000500000000000000" pitchFamily="50" charset="-78"/>
            </a:endParaRPr>
          </a:p>
        </p:txBody>
      </p:sp>
      <p:sp>
        <p:nvSpPr>
          <p:cNvPr id="7" name="Text Placeholder 6">
            <a:extLst>
              <a:ext uri="{FF2B5EF4-FFF2-40B4-BE49-F238E27FC236}">
                <a16:creationId xmlns:a16="http://schemas.microsoft.com/office/drawing/2014/main" id="{64E4E999-16F0-ABE2-3413-EDD337AB8BBD}"/>
              </a:ext>
            </a:extLst>
          </p:cNvPr>
          <p:cNvSpPr>
            <a:spLocks noGrp="1"/>
          </p:cNvSpPr>
          <p:nvPr>
            <p:ph type="body" sz="quarter" idx="13"/>
          </p:nvPr>
        </p:nvSpPr>
        <p:spPr/>
        <p:txBody>
          <a:bodyPr/>
          <a:lstStyle/>
          <a:p>
            <a:r>
              <a:rPr lang="fa-IR" b="1" dirty="0">
                <a:latin typeface="Yekan Bakh" panose="00000500000000000000" pitchFamily="50" charset="-78"/>
                <a:cs typeface="Yekan Bakh" panose="00000500000000000000" pitchFamily="50" charset="-78"/>
              </a:rPr>
              <a:t>تعریف مالیات حقوق</a:t>
            </a:r>
            <a:endParaRPr lang="en-US" b="1" dirty="0">
              <a:latin typeface="Yekan Bakh" panose="00000500000000000000" pitchFamily="50" charset="-78"/>
              <a:cs typeface="Yekan Bakh" panose="00000500000000000000" pitchFamily="50" charset="-78"/>
            </a:endParaRPr>
          </a:p>
        </p:txBody>
      </p:sp>
      <p:sp>
        <p:nvSpPr>
          <p:cNvPr id="8" name="Isosceles Triangle 7">
            <a:extLst>
              <a:ext uri="{FF2B5EF4-FFF2-40B4-BE49-F238E27FC236}">
                <a16:creationId xmlns:a16="http://schemas.microsoft.com/office/drawing/2014/main" id="{296C928D-C0AB-B1A0-DF22-DF66C77C0507}"/>
              </a:ext>
            </a:extLst>
          </p:cNvPr>
          <p:cNvSpPr/>
          <p:nvPr/>
        </p:nvSpPr>
        <p:spPr>
          <a:xfrm rot="16200000">
            <a:off x="6208327" y="1015349"/>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9" name="Picture 8">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0" name="Straight Connector 9">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1" name="Rectangle 10"/>
          <p:cNvSpPr/>
          <p:nvPr/>
        </p:nvSpPr>
        <p:spPr>
          <a:xfrm>
            <a:off x="679633" y="6155832"/>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endParaRPr lang="en-US" dirty="0">
              <a:latin typeface="Yekan Bakh" panose="00000500000000000000" pitchFamily="50" charset="-78"/>
            </a:endParaRPr>
          </a:p>
        </p:txBody>
      </p:sp>
    </p:spTree>
    <p:extLst>
      <p:ext uri="{BB962C8B-B14F-4D97-AF65-F5344CB8AC3E}">
        <p14:creationId xmlns:p14="http://schemas.microsoft.com/office/powerpoint/2010/main" val="1111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363080"/>
            <a:ext cx="7380990" cy="691299"/>
          </a:xfrm>
        </p:spPr>
        <p:txBody>
          <a:bodyPr/>
          <a:lstStyle/>
          <a:p>
            <a:pPr fontAlgn="base"/>
            <a:r>
              <a:rPr lang="fa-IR" sz="2800" b="1" dirty="0"/>
              <a:t>تفاوت حقوق بگیر اصلی با حقوق بگیر غیر اصلی</a:t>
            </a:r>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335966" y="1896583"/>
            <a:ext cx="10713791" cy="4714479"/>
          </a:xfrm>
        </p:spPr>
        <p:txBody>
          <a:bodyPr>
            <a:normAutofit fontScale="77500" lnSpcReduction="20000"/>
          </a:bodyPr>
          <a:lstStyle/>
          <a:p>
            <a:pPr marL="0" indent="0" fontAlgn="base">
              <a:buNone/>
            </a:pPr>
            <a:r>
              <a:rPr lang="fa-IR" b="0" i="0" dirty="0">
                <a:solidFill>
                  <a:srgbClr val="333333"/>
                </a:solidFill>
                <a:effectLst/>
              </a:rPr>
              <a:t>فارغ ازینکه یک نفر در چند جا مشغول به کار است فقط یک بار می تواند از معافیت موضوع ماده 84 استفاده کند،  معافیت موضوع ماده 84 هر سال در قانون بودجه تعیین می شود و برای سال 1402 هم مبلغ معافیت 120،000،000 تومان است.</a:t>
            </a:r>
          </a:p>
          <a:p>
            <a:pPr marL="0" indent="0" fontAlgn="base">
              <a:buNone/>
            </a:pPr>
            <a:r>
              <a:rPr lang="fa-IR" b="0" i="0" dirty="0">
                <a:solidFill>
                  <a:srgbClr val="333333"/>
                </a:solidFill>
                <a:effectLst/>
              </a:rPr>
              <a:t>در سامانه حقوق هم اسم هر فردی در یکجا می تواند به عنوان حقوق بگیراصلی تعریف بشه و عموما جایی که تمام وقت کار می کند و بیشترین دریافتی را دارد به عنوان حقوق بگیر اصلی تعریف شود. اما برای شخصی که در جاهای مختلف مشغول به کاره به صورت پاره وقت هست به عنوان حقوق بگیر غیر اصلی تعریف می شود و در سامانه هم محدودیتی بر این که یک فرد رو چند بار به عنوان حقوق بگیر غیر اصلی معرفی کنیم ندارد.</a:t>
            </a:r>
          </a:p>
          <a:p>
            <a:pPr marL="0" indent="0" fontAlgn="base">
              <a:buNone/>
            </a:pPr>
            <a:r>
              <a:rPr lang="fa-IR" b="0" i="0" dirty="0">
                <a:solidFill>
                  <a:srgbClr val="333333"/>
                </a:solidFill>
                <a:effectLst/>
              </a:rPr>
              <a:t>برای حقوق بگیر غیر اصلی به جز معافیت موضوع 84 سایر بخشودگی و معافیت ها به قوت خودش باقی است از جمله مواد 91 و 92 سایر معافیت ها و سایر قوانین مثل قانون جامع خدمات رسانی به ایثارگران.</a:t>
            </a:r>
          </a:p>
          <a:p>
            <a:pPr marL="0" indent="0" fontAlgn="base">
              <a:buNone/>
            </a:pPr>
            <a:r>
              <a:rPr lang="fa-IR" b="0" i="0" dirty="0">
                <a:solidFill>
                  <a:srgbClr val="333333"/>
                </a:solidFill>
                <a:effectLst/>
              </a:rPr>
              <a:t> و نرخ مالیات های حقوق بگیر غیر اصلی تا سال 1400 به نرخ مقطوع 10 درصد محاسبه می شد اما سال 1401 به نرخ پلکانی که در بودجه تصویب شده از 10 تا 30 درصد می باشد.</a:t>
            </a:r>
            <a:endParaRPr lang="fa-IR"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5"/>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305717784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363080"/>
            <a:ext cx="7380990" cy="691299"/>
          </a:xfrm>
        </p:spPr>
        <p:txBody>
          <a:bodyPr/>
          <a:lstStyle/>
          <a:p>
            <a:pPr fontAlgn="base"/>
            <a:r>
              <a:rPr lang="fa-IR" b="1" dirty="0"/>
              <a:t>تکلیف پرداخت کنندگان حقوق</a:t>
            </a:r>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112390" y="1855106"/>
            <a:ext cx="10713791" cy="4714479"/>
          </a:xfrm>
        </p:spPr>
        <p:txBody>
          <a:bodyPr>
            <a:normAutofit fontScale="92500"/>
          </a:bodyPr>
          <a:lstStyle/>
          <a:p>
            <a:pPr marL="0" indent="0" fontAlgn="base">
              <a:buNone/>
            </a:pPr>
            <a:r>
              <a:rPr lang="fa-IR" dirty="0"/>
              <a:t>پرداخت‌کنندگان حقوق هنگام هر پرداخت یا تخصیص آن مکلف‌اند، مالیات را طبق مقررات ماده (۸۵) این قانون محاسبه و کسر و تا پایان ماه بعد ضمن تسلیم فهرستی متضمن نام و نشانی دریافت‌کنندگان حقوق و میزان آن به اداره امور مالیاتی محل پرداخت و در ماه‌های بعد فقط تغییرات را صورت دهند. </a:t>
            </a:r>
          </a:p>
          <a:p>
            <a:pPr marL="0" indent="0" fontAlgn="base">
              <a:buNone/>
            </a:pPr>
            <a:r>
              <a:rPr lang="fa-IR" dirty="0"/>
              <a:t>در مورد پرداخت ‌هايي كه از طرف غير از پرداخت‌ كننده اصلي حقوق به اشخاص حقيقي، به عمل مي ‌آيد، پرداخت ‌كنندگان مكلفند هنگام هر پرداخت، ماليات متعلق را با رعايت معافيت‌ هاي قانوني مربوط به حقوق به‌ جز معافيت موضوع ماده (84) اين قانون، طبق مقررات ناده (85)، كسر و حداكثر تا پايان ماه بعد با فهرستي حاوي نام و نشاني دريافت ‌كنندگان و ميزان آن به اداره امور مالياتي محل، پرداخت‌ كنند و در صورت تخلف، مسؤول پرداخت ماليات و جريمه ‌هاي متعلق خواهند بود.(ماده ۸۶ ق.م.م)</a:t>
            </a: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5092832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3722914" y="363080"/>
            <a:ext cx="7686529" cy="691299"/>
          </a:xfrm>
        </p:spPr>
        <p:txBody>
          <a:bodyPr/>
          <a:lstStyle/>
          <a:p>
            <a:pPr fontAlgn="base"/>
            <a:r>
              <a:rPr lang="fa-IR" sz="3200" b="1" dirty="0"/>
              <a:t> استرداد اضافه پرداختی بابت مالیات بر درآمد حقوق</a:t>
            </a:r>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229956" y="1740523"/>
            <a:ext cx="10713791" cy="4714479"/>
          </a:xfrm>
        </p:spPr>
        <p:txBody>
          <a:bodyPr>
            <a:normAutofit/>
          </a:bodyPr>
          <a:lstStyle/>
          <a:p>
            <a:pPr marL="0" indent="0" fontAlgn="base">
              <a:buNone/>
            </a:pPr>
            <a:r>
              <a:rPr lang="fa-IR" b="0" i="0" dirty="0">
                <a:solidFill>
                  <a:srgbClr val="333333"/>
                </a:solidFill>
                <a:effectLst/>
              </a:rPr>
              <a:t>اضافه پرداختی بابت مالیات بر درآمد حقوق طبق مقررات مسترد خواهدشد مشروط به این‌که بعد از انقضای تیرماه سال بعد تا آخر آن سال با درخواست کتبی حقوق‌بگیر از اداره امور مالیاتی محل سکونت مورد مطالبه قرارگیرد. اداره امور مالیاتی مذکور موظف است ظرف مدت ۳ماه از تاریخ تسلیم درخواست، رسیدگی‌های لازم را معمول و در صورت احراز اضافه پرداختی و نداشتن بدهی قطعی دیگر در آن اداره امورمالیاتی نسبت به استرداد اضافه پرداختی و از محل وصولی‌های جاری اقدام کند. درصورتی که درخواست‌کننده بدهی قطعی مالیاتی داشته باشد، اضافه‌پرداختی به حساب بدهی مزبور منظور و مازاد مسترد خواهد شد. (ماده ۸۷ ق.م.م)</a:t>
            </a:r>
            <a:endParaRPr lang="fa-IR"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236948308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3709851" y="363080"/>
            <a:ext cx="7699592" cy="691299"/>
          </a:xfrm>
        </p:spPr>
        <p:txBody>
          <a:bodyPr/>
          <a:lstStyle/>
          <a:p>
            <a:pPr fontAlgn="base"/>
            <a:r>
              <a:rPr lang="fa-IR" sz="3200" b="1" dirty="0"/>
              <a:t>جرایم مالیاتی پیش بینی شده در فصل مالیات بر حقوق</a:t>
            </a:r>
          </a:p>
        </p:txBody>
      </p:sp>
      <p:pic>
        <p:nvPicPr>
          <p:cNvPr id="5" name="Content Placeholder 4">
            <a:extLst>
              <a:ext uri="{FF2B5EF4-FFF2-40B4-BE49-F238E27FC236}">
                <a16:creationId xmlns:a16="http://schemas.microsoft.com/office/drawing/2014/main" id="{E110472E-4ED1-7B26-B5C3-9BE84D40D2C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37359" y="2320743"/>
            <a:ext cx="9248503" cy="2910115"/>
          </a:xfrm>
        </p:spPr>
      </p:pic>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5"/>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147651906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3592286" y="363080"/>
            <a:ext cx="7817157" cy="691299"/>
          </a:xfrm>
        </p:spPr>
        <p:txBody>
          <a:bodyPr/>
          <a:lstStyle/>
          <a:p>
            <a:r>
              <a:rPr lang="fa-IR" sz="3600" b="1" dirty="0"/>
              <a:t>نحوه ارسال مالیات حقوق</a:t>
            </a:r>
            <a:endParaRPr lang="fa-IR" sz="3600" dirty="0"/>
          </a:p>
          <a:p>
            <a:endParaRPr lang="en-US" dirty="0"/>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335966" y="1654679"/>
            <a:ext cx="10713791" cy="4714479"/>
          </a:xfrm>
        </p:spPr>
        <p:txBody>
          <a:bodyPr>
            <a:normAutofit/>
          </a:bodyPr>
          <a:lstStyle/>
          <a:p>
            <a:pPr marL="457200" indent="-457200">
              <a:buFont typeface="+mj-lt"/>
              <a:buAutoNum type="arabicPeriod"/>
            </a:pPr>
            <a:r>
              <a:rPr lang="fa-IR" sz="3200" dirty="0"/>
              <a:t>سامانه آنلاین مالیات بر حقوق</a:t>
            </a:r>
          </a:p>
          <a:p>
            <a:pPr marL="457200" indent="-457200">
              <a:buFont typeface="+mj-lt"/>
              <a:buAutoNum type="arabicPeriod"/>
            </a:pPr>
            <a:r>
              <a:rPr lang="fa-IR" sz="3200" dirty="0"/>
              <a:t>نرم افزار </a:t>
            </a:r>
            <a:r>
              <a:rPr lang="en-US" sz="3200" dirty="0"/>
              <a:t>Salary</a:t>
            </a:r>
            <a:endParaRPr lang="fa-IR" sz="3200"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302154348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buNone/>
            </a:pPr>
            <a:r>
              <a:rPr lang="fa-IR" sz="2000" dirty="0">
                <a:ea typeface="Verdana" panose="020B0604030504040204" pitchFamily="34" charset="0"/>
              </a:rPr>
              <a:t>در شروع کار، وارد سامانه </a:t>
            </a:r>
            <a:r>
              <a:rPr lang="en-US" sz="2000" dirty="0">
                <a:ea typeface="Verdana" panose="020B0604030504040204" pitchFamily="34" charset="0"/>
              </a:rPr>
              <a:t>www.tax.gov.ir </a:t>
            </a:r>
            <a:r>
              <a:rPr lang="fa-IR" sz="2000" dirty="0">
                <a:ea typeface="Verdana" panose="020B0604030504040204" pitchFamily="34" charset="0"/>
              </a:rPr>
              <a:t>شوید. سپس بر روی قسمت فهرست مالیات حقوق الکترونیک کلیک کنید. در این بخش امکان ارسال لیست مالیات حقوق، برای مودیان فراهم شده است.</a:t>
            </a:r>
            <a:endParaRPr lang="en-US" sz="20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48E3B695-E414-308B-68D1-5AD78D9F2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031" y="2771820"/>
            <a:ext cx="6097938" cy="3787870"/>
          </a:xfrm>
          <a:prstGeom prst="rect">
            <a:avLst/>
          </a:prstGeom>
        </p:spPr>
      </p:pic>
    </p:spTree>
    <p:extLst>
      <p:ext uri="{BB962C8B-B14F-4D97-AF65-F5344CB8AC3E}">
        <p14:creationId xmlns:p14="http://schemas.microsoft.com/office/powerpoint/2010/main" val="117986321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buNone/>
            </a:pPr>
            <a:r>
              <a:rPr lang="fa-IR" sz="2000" dirty="0">
                <a:ea typeface="Verdana" panose="020B0604030504040204" pitchFamily="34" charset="0"/>
              </a:rPr>
              <a:t>در مرحله بعد، بر روی گزینه "ورود به سامانه جدید تسلیم لیست حقوق کارکنان" کلیک کنید.</a:t>
            </a:r>
            <a:endParaRPr lang="en-US" sz="20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5" name="Picture 4">
            <a:extLst>
              <a:ext uri="{FF2B5EF4-FFF2-40B4-BE49-F238E27FC236}">
                <a16:creationId xmlns:a16="http://schemas.microsoft.com/office/drawing/2014/main" id="{1BF57656-C1B4-FBED-39F7-F97C69073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612" y="2376389"/>
            <a:ext cx="5238206" cy="3811656"/>
          </a:xfrm>
          <a:prstGeom prst="rect">
            <a:avLst/>
          </a:prstGeom>
        </p:spPr>
      </p:pic>
    </p:spTree>
    <p:extLst>
      <p:ext uri="{BB962C8B-B14F-4D97-AF65-F5344CB8AC3E}">
        <p14:creationId xmlns:p14="http://schemas.microsoft.com/office/powerpoint/2010/main" val="11299118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buNone/>
            </a:pPr>
            <a:r>
              <a:rPr lang="fa-IR" sz="2000" dirty="0">
                <a:ea typeface="Verdana" panose="020B0604030504040204" pitchFamily="34" charset="0"/>
              </a:rPr>
              <a:t>صفحه‌ای مشابه زیر باز می‌شود، در پایین صفحه شما ‌می‌توانید نرم‌افزار </a:t>
            </a:r>
            <a:r>
              <a:rPr lang="en-US" sz="2000" dirty="0">
                <a:ea typeface="Verdana" panose="020B0604030504040204" pitchFamily="34" charset="0"/>
              </a:rPr>
              <a:t>salary </a:t>
            </a:r>
            <a:r>
              <a:rPr lang="fa-IR" sz="2000" dirty="0">
                <a:ea typeface="Verdana" panose="020B0604030504040204" pitchFamily="34" charset="0"/>
              </a:rPr>
              <a:t>را دانلود کنید</a:t>
            </a:r>
            <a:endParaRPr lang="en-US" sz="20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7" name="Picture 6">
            <a:extLst>
              <a:ext uri="{FF2B5EF4-FFF2-40B4-BE49-F238E27FC236}">
                <a16:creationId xmlns:a16="http://schemas.microsoft.com/office/drawing/2014/main" id="{898EDB72-726D-818A-E10B-84115E91A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543" y="2376389"/>
            <a:ext cx="7199748" cy="3824866"/>
          </a:xfrm>
          <a:prstGeom prst="rect">
            <a:avLst/>
          </a:prstGeom>
        </p:spPr>
      </p:pic>
    </p:spTree>
    <p:extLst>
      <p:ext uri="{BB962C8B-B14F-4D97-AF65-F5344CB8AC3E}">
        <p14:creationId xmlns:p14="http://schemas.microsoft.com/office/powerpoint/2010/main" val="420258042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buNone/>
            </a:pPr>
            <a:r>
              <a:rPr lang="fa-IR" sz="2000" dirty="0">
                <a:ea typeface="Verdana" panose="020B0604030504040204" pitchFamily="34" charset="0"/>
              </a:rPr>
              <a:t>بعد از اجرای برنامه، یوزرنیم و پسورد را </a:t>
            </a:r>
            <a:r>
              <a:rPr lang="en-US" sz="2000" dirty="0">
                <a:ea typeface="Verdana" panose="020B0604030504040204" pitchFamily="34" charset="0"/>
              </a:rPr>
              <a:t>admin </a:t>
            </a:r>
            <a:r>
              <a:rPr lang="fa-IR" sz="2000" dirty="0">
                <a:ea typeface="Verdana" panose="020B0604030504040204" pitchFamily="34" charset="0"/>
              </a:rPr>
              <a:t>وارد کنید و ورود را بزنید.</a:t>
            </a:r>
            <a:endParaRPr lang="en-US" sz="20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E04EFDCF-5F55-E00B-EC00-4EECDAC03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151" y="2811636"/>
            <a:ext cx="4387697" cy="2572252"/>
          </a:xfrm>
          <a:prstGeom prst="rect">
            <a:avLst/>
          </a:prstGeom>
        </p:spPr>
      </p:pic>
    </p:spTree>
    <p:extLst>
      <p:ext uri="{BB962C8B-B14F-4D97-AF65-F5344CB8AC3E}">
        <p14:creationId xmlns:p14="http://schemas.microsoft.com/office/powerpoint/2010/main" val="83852021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3"/>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buNone/>
            </a:pPr>
            <a:r>
              <a:rPr lang="fa-IR" sz="1600" dirty="0">
                <a:solidFill>
                  <a:srgbClr val="000000"/>
                </a:solidFill>
              </a:rPr>
              <a:t>حال</a:t>
            </a:r>
            <a:r>
              <a:rPr lang="fa-IR" sz="2000" dirty="0">
                <a:ea typeface="Verdana" panose="020B0604030504040204" pitchFamily="34" charset="0"/>
              </a:rPr>
              <a:t> </a:t>
            </a:r>
            <a:r>
              <a:rPr lang="fa-IR" sz="1600" dirty="0">
                <a:solidFill>
                  <a:srgbClr val="000000"/>
                </a:solidFill>
              </a:rPr>
              <a:t>وارد محیط نرم‌افزار سالاری شده‌اید. محیط نرم‌افزار شامل بخش‌های </a:t>
            </a:r>
            <a:r>
              <a:rPr lang="fa-IR" sz="2000" dirty="0">
                <a:ea typeface="Verdana" panose="020B0604030504040204" pitchFamily="34" charset="0"/>
              </a:rPr>
              <a:t>اطلاعات هویتی</a:t>
            </a:r>
            <a:r>
              <a:rPr lang="fa-IR" sz="1600" dirty="0">
                <a:solidFill>
                  <a:srgbClr val="000000"/>
                </a:solidFill>
              </a:rPr>
              <a:t>، </a:t>
            </a:r>
            <a:r>
              <a:rPr lang="fa-IR" sz="2000" dirty="0">
                <a:ea typeface="Verdana" panose="020B0604030504040204" pitchFamily="34" charset="0"/>
              </a:rPr>
              <a:t>اطلاعات لیست</a:t>
            </a:r>
            <a:r>
              <a:rPr lang="fa-IR" sz="1600" dirty="0">
                <a:solidFill>
                  <a:srgbClr val="000000"/>
                </a:solidFill>
              </a:rPr>
              <a:t>، </a:t>
            </a:r>
            <a:r>
              <a:rPr lang="fa-IR" sz="2000" dirty="0">
                <a:ea typeface="Verdana" panose="020B0604030504040204" pitchFamily="34" charset="0"/>
              </a:rPr>
              <a:t>تهیه فایل و گزارشات</a:t>
            </a:r>
            <a:r>
              <a:rPr lang="fa-IR" sz="1600" dirty="0">
                <a:solidFill>
                  <a:srgbClr val="000000"/>
                </a:solidFill>
              </a:rPr>
              <a:t> </a:t>
            </a:r>
            <a:r>
              <a:rPr lang="fa-IR" sz="2000" dirty="0">
                <a:ea typeface="Verdana" panose="020B0604030504040204" pitchFamily="34" charset="0"/>
              </a:rPr>
              <a:t>و تنظیمات </a:t>
            </a:r>
            <a:r>
              <a:rPr lang="fa-IR" sz="1600" dirty="0">
                <a:solidFill>
                  <a:srgbClr val="000000"/>
                </a:solidFill>
              </a:rPr>
              <a:t>است.</a:t>
            </a:r>
          </a:p>
          <a:p>
            <a:pPr algn="just">
              <a:buFont typeface="Wingdings" panose="05000000000000000000" pitchFamily="2" charset="2"/>
              <a:buChar char="v"/>
            </a:pPr>
            <a:r>
              <a:rPr lang="fa-IR" sz="1600" b="1" i="0" dirty="0">
                <a:solidFill>
                  <a:srgbClr val="000000"/>
                </a:solidFill>
                <a:effectLst/>
              </a:rPr>
              <a:t>منوی اطلاعات هویتی شامل:</a:t>
            </a:r>
            <a:r>
              <a:rPr lang="fa-IR" sz="1600" dirty="0">
                <a:solidFill>
                  <a:srgbClr val="000000"/>
                </a:solidFill>
              </a:rPr>
              <a:t>اطلاعات کارفرما، اطلاعات کارکنان و جستجوی کارکنان می‌باشد.</a:t>
            </a:r>
          </a:p>
          <a:p>
            <a:pPr marL="0" indent="0">
              <a:buNone/>
            </a:pPr>
            <a:endParaRPr lang="en-US" sz="20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5" name="Picture 4">
            <a:extLst>
              <a:ext uri="{FF2B5EF4-FFF2-40B4-BE49-F238E27FC236}">
                <a16:creationId xmlns:a16="http://schemas.microsoft.com/office/drawing/2014/main" id="{74DA027E-7189-BF49-FD47-8CE0FF483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1976" y="3337164"/>
            <a:ext cx="5906025" cy="3180838"/>
          </a:xfrm>
          <a:prstGeom prst="rect">
            <a:avLst/>
          </a:prstGeom>
        </p:spPr>
      </p:pic>
    </p:spTree>
    <p:extLst>
      <p:ext uri="{BB962C8B-B14F-4D97-AF65-F5344CB8AC3E}">
        <p14:creationId xmlns:p14="http://schemas.microsoft.com/office/powerpoint/2010/main" val="69879571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lete Accounting Course for Beginners from Scratch - OLECD">
            <a:extLst>
              <a:ext uri="{FF2B5EF4-FFF2-40B4-BE49-F238E27FC236}">
                <a16:creationId xmlns:a16="http://schemas.microsoft.com/office/drawing/2014/main" id="{3FFB549F-D3FA-A079-3886-1238B3AB6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88751-BB12-5C1D-8FB5-30732C277464}"/>
              </a:ext>
            </a:extLst>
          </p:cNvPr>
          <p:cNvSpPr/>
          <p:nvPr/>
        </p:nvSpPr>
        <p:spPr>
          <a:xfrm flipH="1">
            <a:off x="721889" y="2149642"/>
            <a:ext cx="5566616" cy="3894222"/>
          </a:xfrm>
          <a:prstGeom prst="rect">
            <a:avLst/>
          </a:prstGeom>
          <a:solidFill>
            <a:srgbClr val="12D7D0">
              <a:alpha val="18000"/>
            </a:srgb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6" name="Content Placeholder 5">
            <a:extLst>
              <a:ext uri="{FF2B5EF4-FFF2-40B4-BE49-F238E27FC236}">
                <a16:creationId xmlns:a16="http://schemas.microsoft.com/office/drawing/2014/main" id="{4F4A6C87-EE27-53B7-B146-2A10086989AB}"/>
              </a:ext>
            </a:extLst>
          </p:cNvPr>
          <p:cNvSpPr>
            <a:spLocks noGrp="1"/>
          </p:cNvSpPr>
          <p:nvPr>
            <p:ph idx="1"/>
          </p:nvPr>
        </p:nvSpPr>
        <p:spPr>
          <a:xfrm>
            <a:off x="1023581" y="2497539"/>
            <a:ext cx="5072419" cy="3282287"/>
          </a:xfrm>
        </p:spPr>
        <p:txBody>
          <a:bodyPr>
            <a:normAutofit fontScale="92500" lnSpcReduction="20000"/>
          </a:bodyPr>
          <a:lstStyle/>
          <a:p>
            <a:pPr marL="0" indent="0">
              <a:buNone/>
            </a:pPr>
            <a:r>
              <a:rPr lang="fa-IR" b="0" i="0" dirty="0">
                <a:solidFill>
                  <a:srgbClr val="000000"/>
                </a:solidFill>
                <a:effectLst/>
              </a:rPr>
              <a:t>طبق ماده 86 قانون مالیات‌های مستقیم( ق.م.م )و تبصره این ماده، مالیات حقوق جز مالیات‌های تکلیفی محسوب می‌شود. مالیات تکلیفی بدین معناست که شناسایی مبلغ و پرداخت مالیات حقوق پرسنل به عهده پرداخت کننده حقوق(کارفرما)است و پرسنل در قبال این امور وظیفه‌ای ندارند.</a:t>
            </a:r>
            <a:endParaRPr lang="fa-IR" dirty="0">
              <a:latin typeface="Yekan Bakh" panose="00000500000000000000" pitchFamily="50" charset="-78"/>
              <a:cs typeface="Yekan Bakh" panose="00000500000000000000" pitchFamily="50" charset="-78"/>
            </a:endParaRPr>
          </a:p>
        </p:txBody>
      </p:sp>
      <p:sp>
        <p:nvSpPr>
          <p:cNvPr id="7" name="Text Placeholder 6">
            <a:extLst>
              <a:ext uri="{FF2B5EF4-FFF2-40B4-BE49-F238E27FC236}">
                <a16:creationId xmlns:a16="http://schemas.microsoft.com/office/drawing/2014/main" id="{64E4E999-16F0-ABE2-3413-EDD337AB8BBD}"/>
              </a:ext>
            </a:extLst>
          </p:cNvPr>
          <p:cNvSpPr>
            <a:spLocks noGrp="1"/>
          </p:cNvSpPr>
          <p:nvPr>
            <p:ph type="body" sz="quarter" idx="13"/>
          </p:nvPr>
        </p:nvSpPr>
        <p:spPr>
          <a:xfrm>
            <a:off x="262298" y="1078173"/>
            <a:ext cx="6026207" cy="709684"/>
          </a:xfrm>
        </p:spPr>
        <p:txBody>
          <a:bodyPr/>
          <a:lstStyle/>
          <a:p>
            <a:r>
              <a:rPr lang="fa-IR" sz="3600" b="1" dirty="0">
                <a:latin typeface="Yekan Bakh" panose="00000500000000000000" pitchFamily="50" charset="-78"/>
                <a:cs typeface="Yekan Bakh" panose="00000500000000000000" pitchFamily="50" charset="-78"/>
              </a:rPr>
              <a:t>تعریف مالیات تکلیفی حقوق</a:t>
            </a:r>
          </a:p>
        </p:txBody>
      </p:sp>
      <p:sp>
        <p:nvSpPr>
          <p:cNvPr id="8" name="Isosceles Triangle 7">
            <a:extLst>
              <a:ext uri="{FF2B5EF4-FFF2-40B4-BE49-F238E27FC236}">
                <a16:creationId xmlns:a16="http://schemas.microsoft.com/office/drawing/2014/main" id="{296C928D-C0AB-B1A0-DF22-DF66C77C0507}"/>
              </a:ext>
            </a:extLst>
          </p:cNvPr>
          <p:cNvSpPr/>
          <p:nvPr/>
        </p:nvSpPr>
        <p:spPr>
          <a:xfrm rot="16200000">
            <a:off x="6208327" y="1015349"/>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9" name="Picture 8">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0" name="Straight Connector 9">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1" name="Rectangle 10"/>
          <p:cNvSpPr/>
          <p:nvPr/>
        </p:nvSpPr>
        <p:spPr>
          <a:xfrm>
            <a:off x="679633" y="6155832"/>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endParaRPr lang="en-US" dirty="0">
              <a:latin typeface="Yekan Bakh" panose="00000500000000000000" pitchFamily="50" charset="-78"/>
            </a:endParaRPr>
          </a:p>
        </p:txBody>
      </p:sp>
    </p:spTree>
    <p:extLst>
      <p:ext uri="{BB962C8B-B14F-4D97-AF65-F5344CB8AC3E}">
        <p14:creationId xmlns:p14="http://schemas.microsoft.com/office/powerpoint/2010/main" val="404775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r>
              <a:rPr lang="fa-IR" sz="1600" b="1" i="0" dirty="0">
                <a:solidFill>
                  <a:srgbClr val="000000"/>
                </a:solidFill>
                <a:effectLst/>
              </a:rPr>
              <a:t>ثبت اطلاعات کارفرما</a:t>
            </a:r>
          </a:p>
          <a:p>
            <a:pPr marL="0" indent="0" algn="r">
              <a:buNone/>
            </a:pPr>
            <a:r>
              <a:rPr lang="fa-IR" sz="1400" b="1" i="0" dirty="0">
                <a:solidFill>
                  <a:srgbClr val="000000"/>
                </a:solidFill>
                <a:effectLst/>
              </a:rPr>
              <a:t>ایجاد:</a:t>
            </a:r>
            <a:r>
              <a:rPr lang="fa-IR" sz="1400" b="0" i="0" dirty="0">
                <a:solidFill>
                  <a:srgbClr val="000000"/>
                </a:solidFill>
                <a:effectLst/>
              </a:rPr>
              <a:t> برای ایجاد کارفرمای جدید استفاده می‌شود. نرم افزار این قابلیت را دارد که چندین کارفرما را در آن ثبت‌نام نمایید.</a:t>
            </a:r>
            <a:br>
              <a:rPr lang="fa-IR" sz="1400" dirty="0"/>
            </a:br>
            <a:r>
              <a:rPr lang="fa-IR" sz="1400" b="1" i="0" dirty="0">
                <a:solidFill>
                  <a:srgbClr val="000000"/>
                </a:solidFill>
                <a:effectLst/>
              </a:rPr>
              <a:t>حذف:</a:t>
            </a:r>
            <a:r>
              <a:rPr lang="fa-IR" sz="1400" b="0" i="0" dirty="0">
                <a:solidFill>
                  <a:srgbClr val="000000"/>
                </a:solidFill>
                <a:effectLst/>
              </a:rPr>
              <a:t> برای حذف کارفرما روی این گزینه کلیک نمایید.</a:t>
            </a:r>
            <a:br>
              <a:rPr lang="fa-IR" sz="1400" dirty="0"/>
            </a:br>
            <a:r>
              <a:rPr lang="fa-IR" sz="1400" b="1" i="0" dirty="0">
                <a:solidFill>
                  <a:srgbClr val="000000"/>
                </a:solidFill>
                <a:effectLst/>
              </a:rPr>
              <a:t>ویرایش:</a:t>
            </a:r>
            <a:r>
              <a:rPr lang="fa-IR" sz="1400" b="0" i="0" dirty="0">
                <a:solidFill>
                  <a:srgbClr val="000000"/>
                </a:solidFill>
                <a:effectLst/>
              </a:rPr>
              <a:t> برای ویرایش اطلاعات کارفرما از این گزینه استفاده نمایید.</a:t>
            </a:r>
            <a:br>
              <a:rPr lang="fa-IR" sz="1400" dirty="0"/>
            </a:br>
            <a:r>
              <a:rPr lang="fa-IR" sz="1400" b="1" i="0" dirty="0">
                <a:solidFill>
                  <a:srgbClr val="000000"/>
                </a:solidFill>
                <a:effectLst/>
              </a:rPr>
              <a:t>خروج:</a:t>
            </a:r>
            <a:r>
              <a:rPr lang="fa-IR" sz="1400" b="0" i="0" dirty="0">
                <a:solidFill>
                  <a:srgbClr val="000000"/>
                </a:solidFill>
                <a:effectLst/>
              </a:rPr>
              <a:t> برای خروج از منو کارفرما استفاده می‌شود.</a:t>
            </a:r>
            <a:endParaRPr lang="fa-IR" sz="1800" b="1" i="0" dirty="0">
              <a:solidFill>
                <a:srgbClr val="000000"/>
              </a:solidFill>
              <a:effectLst/>
            </a:endParaRPr>
          </a:p>
          <a:p>
            <a:pPr marL="0" indent="0">
              <a:buNone/>
            </a:pPr>
            <a:endParaRPr lang="en-US" sz="20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20" name="Picture 19">
            <a:extLst>
              <a:ext uri="{FF2B5EF4-FFF2-40B4-BE49-F238E27FC236}">
                <a16:creationId xmlns:a16="http://schemas.microsoft.com/office/drawing/2014/main" id="{93D0656B-FB27-0C6B-F4AE-C79A36C4F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10" y="2791278"/>
            <a:ext cx="6178732" cy="3195223"/>
          </a:xfrm>
          <a:prstGeom prst="rect">
            <a:avLst/>
          </a:prstGeom>
        </p:spPr>
      </p:pic>
    </p:spTree>
    <p:extLst>
      <p:ext uri="{BB962C8B-B14F-4D97-AF65-F5344CB8AC3E}">
        <p14:creationId xmlns:p14="http://schemas.microsoft.com/office/powerpoint/2010/main" val="734999928"/>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algn="just"/>
            <a:r>
              <a:rPr lang="fa-IR" sz="1600" b="1" i="0" dirty="0">
                <a:solidFill>
                  <a:srgbClr val="000000"/>
                </a:solidFill>
                <a:effectLst/>
              </a:rPr>
              <a:t>ثبت اطلاعات کارکنان</a:t>
            </a:r>
          </a:p>
          <a:p>
            <a:pPr marL="0" indent="0" algn="r">
              <a:buNone/>
            </a:pPr>
            <a:r>
              <a:rPr lang="fa-IR" sz="1100" b="0" i="0" dirty="0">
                <a:solidFill>
                  <a:srgbClr val="000000"/>
                </a:solidFill>
                <a:effectLst/>
              </a:rPr>
              <a:t>شامل 5 قسمت است:</a:t>
            </a:r>
          </a:p>
          <a:p>
            <a:pPr marL="0" indent="0" algn="r">
              <a:buNone/>
            </a:pPr>
            <a:r>
              <a:rPr lang="fa-IR" sz="1100" b="0" i="0" dirty="0">
                <a:solidFill>
                  <a:srgbClr val="000000"/>
                </a:solidFill>
                <a:effectLst/>
              </a:rPr>
              <a:t> 1) ایجاد کارمند </a:t>
            </a:r>
          </a:p>
          <a:p>
            <a:pPr marL="0" indent="0" algn="r">
              <a:buNone/>
            </a:pPr>
            <a:r>
              <a:rPr lang="fa-IR" sz="1100" b="0" i="0" dirty="0">
                <a:solidFill>
                  <a:srgbClr val="000000"/>
                </a:solidFill>
                <a:effectLst/>
              </a:rPr>
              <a:t>2) ویرایش کارمند</a:t>
            </a:r>
          </a:p>
          <a:p>
            <a:pPr marL="0" indent="0" algn="r">
              <a:buNone/>
            </a:pPr>
            <a:r>
              <a:rPr lang="fa-IR" sz="1100" b="0" i="0" dirty="0">
                <a:solidFill>
                  <a:srgbClr val="000000"/>
                </a:solidFill>
                <a:effectLst/>
              </a:rPr>
              <a:t> 3)حذف کارمند</a:t>
            </a:r>
          </a:p>
          <a:p>
            <a:pPr marL="0" indent="0" algn="r">
              <a:buNone/>
            </a:pPr>
            <a:r>
              <a:rPr lang="fa-IR" sz="1100" b="0" i="0" dirty="0">
                <a:solidFill>
                  <a:srgbClr val="000000"/>
                </a:solidFill>
                <a:effectLst/>
              </a:rPr>
              <a:t> 4) انتقال اطلاعات هویتی از سامانه قدیم حقوق</a:t>
            </a:r>
          </a:p>
          <a:p>
            <a:pPr marL="0" indent="0" algn="r">
              <a:buNone/>
            </a:pPr>
            <a:r>
              <a:rPr lang="fa-IR" sz="1100" b="0" i="0" dirty="0">
                <a:solidFill>
                  <a:srgbClr val="000000"/>
                </a:solidFill>
                <a:effectLst/>
              </a:rPr>
              <a:t> 5) بازسازی. حال برای ثبت اطلاعات هویتی کارمندان خود، به مانند زیر عمل می‌کنیم:</a:t>
            </a:r>
            <a:endParaRPr lang="en-US" sz="20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239693FE-EFA9-77EC-0859-45F141405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417" y="1900845"/>
            <a:ext cx="5029525" cy="4052055"/>
          </a:xfrm>
          <a:prstGeom prst="rect">
            <a:avLst/>
          </a:prstGeom>
        </p:spPr>
      </p:pic>
    </p:spTree>
    <p:extLst>
      <p:ext uri="{BB962C8B-B14F-4D97-AF65-F5344CB8AC3E}">
        <p14:creationId xmlns:p14="http://schemas.microsoft.com/office/powerpoint/2010/main" val="297433914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algn="just"/>
            <a:r>
              <a:rPr lang="fa-IR" sz="1800" b="1" i="0" dirty="0">
                <a:solidFill>
                  <a:srgbClr val="000000"/>
                </a:solidFill>
                <a:effectLst/>
              </a:rPr>
              <a:t>منوی اطلاعات لیست در نرم افزار </a:t>
            </a:r>
            <a:r>
              <a:rPr lang="en-US" sz="1800" b="1" i="0" dirty="0">
                <a:solidFill>
                  <a:srgbClr val="000000"/>
                </a:solidFill>
                <a:effectLst/>
              </a:rPr>
              <a:t>salary</a:t>
            </a:r>
            <a:endParaRPr lang="fa-IR" sz="1800" b="1" i="0" dirty="0">
              <a:solidFill>
                <a:srgbClr val="000000"/>
              </a:solidFill>
              <a:effectLst/>
            </a:endParaRPr>
          </a:p>
          <a:p>
            <a:pPr marL="0" indent="0" algn="just">
              <a:buNone/>
            </a:pPr>
            <a:r>
              <a:rPr lang="fa-IR" sz="1400" b="0" i="0" dirty="0">
                <a:solidFill>
                  <a:srgbClr val="000000"/>
                </a:solidFill>
                <a:effectLst/>
              </a:rPr>
              <a:t>شامل تعریف لیست و خلاصه لیست حقوق، </a:t>
            </a:r>
          </a:p>
          <a:p>
            <a:pPr marL="0" indent="0" algn="just">
              <a:buNone/>
            </a:pPr>
            <a:r>
              <a:rPr lang="fa-IR" sz="1400" b="0" i="0" dirty="0">
                <a:solidFill>
                  <a:srgbClr val="000000"/>
                </a:solidFill>
                <a:effectLst/>
              </a:rPr>
              <a:t>مشاهده و ویرایش لیست‌های حقوق، </a:t>
            </a:r>
          </a:p>
          <a:p>
            <a:pPr marL="0" indent="0" algn="just">
              <a:buNone/>
            </a:pPr>
            <a:r>
              <a:rPr lang="fa-IR" sz="1400" b="0" i="0" dirty="0">
                <a:solidFill>
                  <a:srgbClr val="000000"/>
                </a:solidFill>
                <a:effectLst/>
              </a:rPr>
              <a:t>مشاهده خلاصه لیست حقوق می‌باشد.</a:t>
            </a:r>
            <a:endParaRPr lang="en-US" sz="1800" b="1" i="0" dirty="0">
              <a:solidFill>
                <a:srgbClr val="000000"/>
              </a:solidFill>
              <a:effectLst/>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B17D768D-3C3D-D132-879C-8A4322B39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663" y="1965048"/>
            <a:ext cx="6016227" cy="4151131"/>
          </a:xfrm>
          <a:prstGeom prst="rect">
            <a:avLst/>
          </a:prstGeom>
        </p:spPr>
      </p:pic>
    </p:spTree>
    <p:extLst>
      <p:ext uri="{BB962C8B-B14F-4D97-AF65-F5344CB8AC3E}">
        <p14:creationId xmlns:p14="http://schemas.microsoft.com/office/powerpoint/2010/main" val="307249866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r>
              <a:rPr lang="fa-IR" sz="1800" b="1" i="0" dirty="0">
                <a:solidFill>
                  <a:srgbClr val="000000"/>
                </a:solidFill>
                <a:effectLst/>
              </a:rPr>
              <a:t>منوی اطلاعات لیست در نرم افزار </a:t>
            </a:r>
            <a:r>
              <a:rPr lang="en-US" sz="1800" b="1" i="0" dirty="0">
                <a:solidFill>
                  <a:srgbClr val="000000"/>
                </a:solidFill>
                <a:effectLst/>
              </a:rPr>
              <a:t>salary</a:t>
            </a:r>
          </a:p>
          <a:p>
            <a:pPr marL="0" indent="0">
              <a:buNone/>
            </a:pPr>
            <a:r>
              <a:rPr lang="fa-IR" sz="1400" b="0" i="0" dirty="0">
                <a:solidFill>
                  <a:srgbClr val="000000"/>
                </a:solidFill>
                <a:effectLst/>
              </a:rPr>
              <a:t>در این قسمت اطلاعات کارفرما موجود است. </a:t>
            </a:r>
          </a:p>
          <a:p>
            <a:pPr marL="0" indent="0">
              <a:buNone/>
            </a:pPr>
            <a:r>
              <a:rPr lang="fa-IR" sz="1400" b="0" i="0" dirty="0">
                <a:solidFill>
                  <a:srgbClr val="000000"/>
                </a:solidFill>
                <a:effectLst/>
              </a:rPr>
              <a:t>پس از مشخص کردن ماه لیست مورد نظر، نام لیست</a:t>
            </a:r>
          </a:p>
          <a:p>
            <a:pPr marL="0" indent="0">
              <a:buNone/>
            </a:pPr>
            <a:r>
              <a:rPr lang="fa-IR" sz="1400" b="0" i="0" dirty="0">
                <a:solidFill>
                  <a:srgbClr val="000000"/>
                </a:solidFill>
                <a:effectLst/>
              </a:rPr>
              <a:t> به صورت اتوماتیک مشخص می‌شود. با کلیک بر روی </a:t>
            </a:r>
          </a:p>
          <a:p>
            <a:pPr marL="0" indent="0">
              <a:buNone/>
            </a:pPr>
            <a:r>
              <a:rPr lang="fa-IR" sz="1400" b="0" i="0" dirty="0">
                <a:solidFill>
                  <a:srgbClr val="000000"/>
                </a:solidFill>
                <a:effectLst/>
              </a:rPr>
              <a:t>مرحله بعدی، لیست حقوق ثبت می‌شود.</a:t>
            </a:r>
            <a:endParaRPr lang="en-US"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7" name="Picture 6">
            <a:extLst>
              <a:ext uri="{FF2B5EF4-FFF2-40B4-BE49-F238E27FC236}">
                <a16:creationId xmlns:a16="http://schemas.microsoft.com/office/drawing/2014/main" id="{19C13D88-6E9A-6570-8569-AEE5B8938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092" y="1781115"/>
            <a:ext cx="6218438" cy="4279651"/>
          </a:xfrm>
          <a:prstGeom prst="rect">
            <a:avLst/>
          </a:prstGeom>
        </p:spPr>
      </p:pic>
    </p:spTree>
    <p:extLst>
      <p:ext uri="{BB962C8B-B14F-4D97-AF65-F5344CB8AC3E}">
        <p14:creationId xmlns:p14="http://schemas.microsoft.com/office/powerpoint/2010/main" val="254691769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r>
              <a:rPr lang="fa-IR" sz="1800" b="1" i="0" dirty="0">
                <a:solidFill>
                  <a:srgbClr val="000000"/>
                </a:solidFill>
                <a:effectLst/>
              </a:rPr>
              <a:t>انتخاب کارمندان</a:t>
            </a:r>
          </a:p>
          <a:p>
            <a:pPr marL="0" indent="0">
              <a:buNone/>
            </a:pPr>
            <a:r>
              <a:rPr lang="fa-IR" sz="2000" b="0" i="0" dirty="0">
                <a:solidFill>
                  <a:srgbClr val="000000"/>
                </a:solidFill>
                <a:effectLst/>
              </a:rPr>
              <a:t>در این مرحله تیک کنار نام کارمندان مدنظر</a:t>
            </a:r>
          </a:p>
          <a:p>
            <a:pPr marL="0" indent="0">
              <a:buNone/>
            </a:pPr>
            <a:r>
              <a:rPr lang="fa-IR" sz="2000" b="0" i="0" dirty="0">
                <a:solidFill>
                  <a:srgbClr val="000000"/>
                </a:solidFill>
                <a:effectLst/>
              </a:rPr>
              <a:t> را انتخاب کرده،  ذخیره موقت را کلیک و </a:t>
            </a:r>
          </a:p>
          <a:p>
            <a:pPr marL="0" indent="0">
              <a:buNone/>
            </a:pPr>
            <a:r>
              <a:rPr lang="fa-IR" sz="2000" b="0" i="0" dirty="0">
                <a:solidFill>
                  <a:srgbClr val="000000"/>
                </a:solidFill>
                <a:effectLst/>
              </a:rPr>
              <a:t>سپس مرحله بعدی را کلیک می‌کنیم.</a:t>
            </a:r>
            <a:endParaRPr lang="en-US" sz="20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EA16466F-22DA-601A-440C-CEDEA24B4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607" y="1867989"/>
            <a:ext cx="5133702" cy="3981805"/>
          </a:xfrm>
          <a:prstGeom prst="rect">
            <a:avLst/>
          </a:prstGeom>
        </p:spPr>
      </p:pic>
    </p:spTree>
    <p:extLst>
      <p:ext uri="{BB962C8B-B14F-4D97-AF65-F5344CB8AC3E}">
        <p14:creationId xmlns:p14="http://schemas.microsoft.com/office/powerpoint/2010/main" val="325472251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r>
              <a:rPr lang="fa-IR" sz="1800" b="1" i="0" dirty="0">
                <a:solidFill>
                  <a:srgbClr val="000000"/>
                </a:solidFill>
                <a:effectLst/>
              </a:rPr>
              <a:t>ثبت اطلاعات حقوق کارمندان</a:t>
            </a:r>
          </a:p>
          <a:p>
            <a:pPr marL="0" indent="0">
              <a:buNone/>
            </a:pPr>
            <a:r>
              <a:rPr lang="fa-IR" sz="2000" b="0" i="0" dirty="0">
                <a:solidFill>
                  <a:srgbClr val="000000"/>
                </a:solidFill>
                <a:effectLst/>
              </a:rPr>
              <a:t>جهت ثبت حقوق کارمندان دوبار </a:t>
            </a:r>
          </a:p>
          <a:p>
            <a:pPr marL="0" indent="0">
              <a:buNone/>
            </a:pPr>
            <a:r>
              <a:rPr lang="fa-IR" sz="2000" b="0" i="0" dirty="0">
                <a:solidFill>
                  <a:srgbClr val="000000"/>
                </a:solidFill>
                <a:effectLst/>
              </a:rPr>
              <a:t>بر روی کد ملی هر کدام کلیک می‌کنیم.</a:t>
            </a:r>
            <a:endParaRPr lang="en-US" sz="20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EB8A1650-5B64-549B-07ED-B87B3A8BA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2229" y="1894114"/>
            <a:ext cx="6048102" cy="4154036"/>
          </a:xfrm>
          <a:prstGeom prst="rect">
            <a:avLst/>
          </a:prstGeom>
        </p:spPr>
      </p:pic>
    </p:spTree>
    <p:extLst>
      <p:ext uri="{BB962C8B-B14F-4D97-AF65-F5344CB8AC3E}">
        <p14:creationId xmlns:p14="http://schemas.microsoft.com/office/powerpoint/2010/main" val="61606162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r>
              <a:rPr lang="fa-IR" sz="1800" b="1" i="0" dirty="0">
                <a:solidFill>
                  <a:srgbClr val="000000"/>
                </a:solidFill>
                <a:effectLst/>
              </a:rPr>
              <a:t>اطلاعات مالیاتی</a:t>
            </a:r>
          </a:p>
          <a:p>
            <a:pPr marL="0" indent="0">
              <a:buNone/>
            </a:pPr>
            <a:r>
              <a:rPr lang="fa-IR" sz="1600" b="0" i="0" dirty="0">
                <a:solidFill>
                  <a:srgbClr val="000000"/>
                </a:solidFill>
                <a:effectLst/>
              </a:rPr>
              <a:t>بعد از دوبار کلیک بر روی کد ملی، در این قسمت</a:t>
            </a:r>
          </a:p>
          <a:p>
            <a:pPr marL="0" indent="0">
              <a:buNone/>
            </a:pPr>
            <a:r>
              <a:rPr lang="fa-IR" sz="1600" b="0" i="0" dirty="0">
                <a:solidFill>
                  <a:srgbClr val="000000"/>
                </a:solidFill>
                <a:effectLst/>
              </a:rPr>
              <a:t> از </a:t>
            </a:r>
            <a:r>
              <a:rPr lang="fa-IR" sz="1600" b="1" i="0" dirty="0">
                <a:solidFill>
                  <a:srgbClr val="000000"/>
                </a:solidFill>
                <a:effectLst/>
              </a:rPr>
              <a:t>نرم افزار سالاری</a:t>
            </a:r>
            <a:r>
              <a:rPr lang="fa-IR" sz="1600" b="0" i="0" dirty="0">
                <a:solidFill>
                  <a:srgbClr val="000000"/>
                </a:solidFill>
                <a:effectLst/>
              </a:rPr>
              <a:t>، باید نوع پرداخت، وضعیت</a:t>
            </a:r>
          </a:p>
          <a:p>
            <a:pPr marL="0" indent="0">
              <a:buNone/>
            </a:pPr>
            <a:r>
              <a:rPr lang="fa-IR" sz="1600" b="0" i="0" dirty="0">
                <a:solidFill>
                  <a:srgbClr val="000000"/>
                </a:solidFill>
                <a:effectLst/>
              </a:rPr>
              <a:t> محل خدمت و کارمند و تعداد ماه‌های کارکرد واقعی</a:t>
            </a:r>
          </a:p>
          <a:p>
            <a:pPr marL="0" indent="0">
              <a:buNone/>
            </a:pPr>
            <a:r>
              <a:rPr lang="fa-IR" sz="1600" b="0" i="0" dirty="0">
                <a:solidFill>
                  <a:srgbClr val="000000"/>
                </a:solidFill>
                <a:effectLst/>
              </a:rPr>
              <a:t>، تاریخ شروع به کار مشخص شود. در صورتی که </a:t>
            </a:r>
          </a:p>
          <a:p>
            <a:pPr marL="0" indent="0">
              <a:buNone/>
            </a:pPr>
            <a:r>
              <a:rPr lang="fa-IR" sz="1600" b="0" i="0" dirty="0">
                <a:solidFill>
                  <a:srgbClr val="000000"/>
                </a:solidFill>
                <a:effectLst/>
              </a:rPr>
              <a:t>ماه پایان کارکرد باشد، تیک ماه پایان و تاریخ </a:t>
            </a:r>
          </a:p>
          <a:p>
            <a:pPr marL="0" indent="0">
              <a:buNone/>
            </a:pPr>
            <a:r>
              <a:rPr lang="fa-IR" sz="1600" b="0" i="0" dirty="0">
                <a:solidFill>
                  <a:srgbClr val="000000"/>
                </a:solidFill>
                <a:effectLst/>
              </a:rPr>
              <a:t>پایان کار نیز مشخص شود.</a:t>
            </a:r>
            <a:endParaRPr lang="en-US" sz="20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B3086988-A056-9B49-CA1F-D343E9D46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047" y="2037807"/>
            <a:ext cx="5932681" cy="4010344"/>
          </a:xfrm>
          <a:prstGeom prst="rect">
            <a:avLst/>
          </a:prstGeom>
        </p:spPr>
      </p:pic>
    </p:spTree>
    <p:extLst>
      <p:ext uri="{BB962C8B-B14F-4D97-AF65-F5344CB8AC3E}">
        <p14:creationId xmlns:p14="http://schemas.microsoft.com/office/powerpoint/2010/main" val="1337816817"/>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algn="just">
              <a:buFont typeface="Arial" panose="020B0604020202020204" pitchFamily="34" charset="0"/>
              <a:buChar char="•"/>
            </a:pPr>
            <a:r>
              <a:rPr lang="fa-IR" sz="1600" b="1" i="0" dirty="0">
                <a:solidFill>
                  <a:srgbClr val="000000"/>
                </a:solidFill>
                <a:effectLst/>
              </a:rPr>
              <a:t>حقوق و مزایای مستمر</a:t>
            </a:r>
          </a:p>
          <a:p>
            <a:pPr marL="0" indent="0">
              <a:buNone/>
            </a:pPr>
            <a:r>
              <a:rPr lang="fa-IR" sz="1600" dirty="0">
                <a:solidFill>
                  <a:srgbClr val="000000"/>
                </a:solidFill>
              </a:rPr>
              <a:t>در این قسمت برای وارد کردن حقوق و مزایای مستمر نقدی و غیرنقدی </a:t>
            </a:r>
          </a:p>
          <a:p>
            <a:pPr marL="0" indent="0">
              <a:buNone/>
            </a:pPr>
            <a:r>
              <a:rPr lang="fa-IR" sz="1600" dirty="0">
                <a:solidFill>
                  <a:srgbClr val="000000"/>
                </a:solidFill>
              </a:rPr>
              <a:t>تیک کنار هر کدام را می‌زنیم تا آیتم‌های آن فعال شود و بتوانیم</a:t>
            </a:r>
          </a:p>
          <a:p>
            <a:pPr marL="0" indent="0">
              <a:buNone/>
            </a:pPr>
            <a:r>
              <a:rPr lang="fa-IR" sz="1600" dirty="0">
                <a:solidFill>
                  <a:srgbClr val="000000"/>
                </a:solidFill>
              </a:rPr>
              <a:t> اعداد مربوطه را وارد کنیم.</a:t>
            </a:r>
            <a:endParaRPr lang="en-US" sz="1600" dirty="0">
              <a:solidFill>
                <a:srgbClr val="000000"/>
              </a:solidFill>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70477E84-5576-6616-9816-C1ABA42CF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21" y="2194657"/>
            <a:ext cx="5464083" cy="3634522"/>
          </a:xfrm>
          <a:prstGeom prst="rect">
            <a:avLst/>
          </a:prstGeom>
        </p:spPr>
      </p:pic>
    </p:spTree>
    <p:extLst>
      <p:ext uri="{BB962C8B-B14F-4D97-AF65-F5344CB8AC3E}">
        <p14:creationId xmlns:p14="http://schemas.microsoft.com/office/powerpoint/2010/main" val="69456242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algn="just">
              <a:buFont typeface="Arial" panose="020B0604020202020204" pitchFamily="34" charset="0"/>
              <a:buChar char="•"/>
            </a:pPr>
            <a:r>
              <a:rPr lang="fa-IR" sz="1600" b="1" i="0" dirty="0">
                <a:solidFill>
                  <a:srgbClr val="000000"/>
                </a:solidFill>
                <a:effectLst/>
              </a:rPr>
              <a:t>حقوق و مزایای غیر مستمر</a:t>
            </a:r>
          </a:p>
          <a:p>
            <a:pPr marL="0" indent="0" algn="just">
              <a:buNone/>
            </a:pPr>
            <a:r>
              <a:rPr lang="fa-IR" sz="1600" dirty="0">
                <a:solidFill>
                  <a:srgbClr val="000000"/>
                </a:solidFill>
              </a:rPr>
              <a:t>در این قسمت برای وارد کردن حقوق و مزایای </a:t>
            </a:r>
          </a:p>
          <a:p>
            <a:pPr marL="0" indent="0" algn="just">
              <a:buNone/>
            </a:pPr>
            <a:r>
              <a:rPr lang="fa-IR" sz="1600" dirty="0">
                <a:solidFill>
                  <a:srgbClr val="000000"/>
                </a:solidFill>
              </a:rPr>
              <a:t>غیرمستمر نقدی و غیرنقدی تیک کنار هر کدام</a:t>
            </a:r>
          </a:p>
          <a:p>
            <a:pPr marL="0" indent="0" algn="just">
              <a:buNone/>
            </a:pPr>
            <a:r>
              <a:rPr lang="fa-IR" sz="1600" dirty="0">
                <a:solidFill>
                  <a:srgbClr val="000000"/>
                </a:solidFill>
              </a:rPr>
              <a:t> را می‌زنیم تا آیتم‌های آن فعال شود و بتوانیم </a:t>
            </a:r>
          </a:p>
          <a:p>
            <a:pPr marL="0" indent="0" algn="just">
              <a:buNone/>
            </a:pPr>
            <a:r>
              <a:rPr lang="fa-IR" sz="1600" dirty="0">
                <a:solidFill>
                  <a:srgbClr val="000000"/>
                </a:solidFill>
              </a:rPr>
              <a:t>اعداد مربوطه را وارد کنیم.</a:t>
            </a:r>
            <a:endParaRPr lang="en-US" sz="1600" dirty="0">
              <a:solidFill>
                <a:srgbClr val="000000"/>
              </a:solidFill>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FBAF78F5-20AE-2CF5-FDE5-FF5A55FD1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1" y="2376389"/>
            <a:ext cx="5895992" cy="3684377"/>
          </a:xfrm>
          <a:prstGeom prst="rect">
            <a:avLst/>
          </a:prstGeom>
        </p:spPr>
      </p:pic>
    </p:spTree>
    <p:extLst>
      <p:ext uri="{BB962C8B-B14F-4D97-AF65-F5344CB8AC3E}">
        <p14:creationId xmlns:p14="http://schemas.microsoft.com/office/powerpoint/2010/main" val="247026370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algn="just">
              <a:buFont typeface="Arial" panose="020B0604020202020204" pitchFamily="34" charset="0"/>
              <a:buChar char="•"/>
            </a:pPr>
            <a:r>
              <a:rPr lang="fa-IR" sz="1600" b="1" i="0" dirty="0">
                <a:solidFill>
                  <a:srgbClr val="000000"/>
                </a:solidFill>
                <a:effectLst/>
              </a:rPr>
              <a:t>عیدی و مزایای پایان سال</a:t>
            </a:r>
          </a:p>
          <a:p>
            <a:pPr marL="0" indent="0" algn="just">
              <a:buNone/>
            </a:pPr>
            <a:r>
              <a:rPr lang="fa-IR" sz="1600" dirty="0">
                <a:solidFill>
                  <a:srgbClr val="000000"/>
                </a:solidFill>
              </a:rPr>
              <a:t>در صورتی که پایان سال باشد، اطلاعات عیدی و مزایای پایان سال را وارد می‌کنیم.</a:t>
            </a:r>
            <a:endParaRPr lang="en-US" sz="1600" dirty="0">
              <a:solidFill>
                <a:srgbClr val="000000"/>
              </a:solidFill>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6DFA1049-9F26-7A4F-4AA5-244140E59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21" y="2670634"/>
            <a:ext cx="5149734" cy="3259810"/>
          </a:xfrm>
          <a:prstGeom prst="rect">
            <a:avLst/>
          </a:prstGeom>
        </p:spPr>
      </p:pic>
    </p:spTree>
    <p:extLst>
      <p:ext uri="{BB962C8B-B14F-4D97-AF65-F5344CB8AC3E}">
        <p14:creationId xmlns:p14="http://schemas.microsoft.com/office/powerpoint/2010/main" val="86687908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pPr algn="just"/>
            <a:r>
              <a:rPr lang="fa-IR" sz="3600" b="1" dirty="0"/>
              <a:t>موارد مشمول مالیات حقوق</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015809" y="1795377"/>
            <a:ext cx="10713791" cy="4714479"/>
          </a:xfrm>
        </p:spPr>
        <p:txBody>
          <a:bodyPr>
            <a:normAutofit/>
          </a:bodyPr>
          <a:lstStyle/>
          <a:p>
            <a:pPr marL="0" indent="0">
              <a:buNone/>
            </a:pPr>
            <a:endParaRPr lang="fa-IR" sz="1200" dirty="0">
              <a:ea typeface="Verdana" panose="020B0604030504040204" pitchFamily="34" charset="0"/>
            </a:endParaRPr>
          </a:p>
          <a:p>
            <a:pPr marL="0" indent="0">
              <a:buNone/>
            </a:pPr>
            <a:endParaRPr lang="en-US" sz="12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
        <p:nvSpPr>
          <p:cNvPr id="4" name="AutoShape 2" descr="🔹"/>
          <p:cNvSpPr>
            <a:spLocks noChangeAspect="1" noChangeArrowheads="1"/>
          </p:cNvSpPr>
          <p:nvPr/>
        </p:nvSpPr>
        <p:spPr bwMode="auto">
          <a:xfrm>
            <a:off x="10113963" y="-273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5" name="AutoShape 3" descr="🔹"/>
          <p:cNvSpPr>
            <a:spLocks noChangeAspect="1" noChangeArrowheads="1"/>
          </p:cNvSpPr>
          <p:nvPr/>
        </p:nvSpPr>
        <p:spPr bwMode="auto">
          <a:xfrm>
            <a:off x="9120188"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6" name="AutoShape 4" descr="🔹"/>
          <p:cNvSpPr>
            <a:spLocks noChangeAspect="1" noChangeArrowheads="1"/>
          </p:cNvSpPr>
          <p:nvPr/>
        </p:nvSpPr>
        <p:spPr bwMode="auto">
          <a:xfrm>
            <a:off x="914241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7" name="AutoShape 5" descr="🔹"/>
          <p:cNvSpPr>
            <a:spLocks noChangeAspect="1" noChangeArrowheads="1"/>
          </p:cNvSpPr>
          <p:nvPr/>
        </p:nvSpPr>
        <p:spPr bwMode="auto">
          <a:xfrm>
            <a:off x="98837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17" name="AutoShape 7" descr="🔹"/>
          <p:cNvSpPr>
            <a:spLocks noChangeAspect="1" noChangeArrowheads="1"/>
          </p:cNvSpPr>
          <p:nvPr/>
        </p:nvSpPr>
        <p:spPr bwMode="auto">
          <a:xfrm>
            <a:off x="10266363" y="-120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0" name="AutoShape 8" descr="🔹"/>
          <p:cNvSpPr>
            <a:spLocks noChangeAspect="1" noChangeArrowheads="1"/>
          </p:cNvSpPr>
          <p:nvPr/>
        </p:nvSpPr>
        <p:spPr bwMode="auto">
          <a:xfrm>
            <a:off x="9272588"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1" name="AutoShape 9" descr="🔹"/>
          <p:cNvSpPr>
            <a:spLocks noChangeAspect="1" noChangeArrowheads="1"/>
          </p:cNvSpPr>
          <p:nvPr/>
        </p:nvSpPr>
        <p:spPr bwMode="auto">
          <a:xfrm>
            <a:off x="9294813"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2" name="AutoShape 10" descr="🔹"/>
          <p:cNvSpPr>
            <a:spLocks noChangeAspect="1" noChangeArrowheads="1"/>
          </p:cNvSpPr>
          <p:nvPr/>
        </p:nvSpPr>
        <p:spPr bwMode="auto">
          <a:xfrm>
            <a:off x="100361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pic>
        <p:nvPicPr>
          <p:cNvPr id="8" name="Picture 7">
            <a:extLst>
              <a:ext uri="{FF2B5EF4-FFF2-40B4-BE49-F238E27FC236}">
                <a16:creationId xmlns:a16="http://schemas.microsoft.com/office/drawing/2014/main" id="{FDD0A9D8-345A-EEB6-E49B-1C3B47583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759" y="1827126"/>
            <a:ext cx="4611684" cy="4077521"/>
          </a:xfrm>
          <a:prstGeom prst="rect">
            <a:avLst/>
          </a:prstGeom>
        </p:spPr>
      </p:pic>
      <p:pic>
        <p:nvPicPr>
          <p:cNvPr id="24" name="Picture 23">
            <a:extLst>
              <a:ext uri="{FF2B5EF4-FFF2-40B4-BE49-F238E27FC236}">
                <a16:creationId xmlns:a16="http://schemas.microsoft.com/office/drawing/2014/main" id="{1F04CDEE-A994-49F2-2A4A-7CC66CAD20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0789" y="1827127"/>
            <a:ext cx="4371161" cy="4077521"/>
          </a:xfrm>
          <a:prstGeom prst="rect">
            <a:avLst/>
          </a:prstGeom>
        </p:spPr>
      </p:pic>
    </p:spTree>
    <p:extLst>
      <p:ext uri="{BB962C8B-B14F-4D97-AF65-F5344CB8AC3E}">
        <p14:creationId xmlns:p14="http://schemas.microsoft.com/office/powerpoint/2010/main" val="2367572162"/>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algn="just">
              <a:buFont typeface="Arial" panose="020B0604020202020204" pitchFamily="34" charset="0"/>
              <a:buChar char="•"/>
            </a:pPr>
            <a:r>
              <a:rPr lang="fa-IR" sz="1600" b="1" i="0" dirty="0">
                <a:solidFill>
                  <a:srgbClr val="000000"/>
                </a:solidFill>
                <a:effectLst/>
              </a:rPr>
              <a:t>بازخرید مرخصی و  سنوات</a:t>
            </a:r>
          </a:p>
          <a:p>
            <a:pPr algn="just">
              <a:buFont typeface="Arial" panose="020B0604020202020204" pitchFamily="34" charset="0"/>
              <a:buChar char="•"/>
            </a:pPr>
            <a:r>
              <a:rPr lang="fa-IR" sz="1600" dirty="0">
                <a:solidFill>
                  <a:srgbClr val="000000"/>
                </a:solidFill>
              </a:rPr>
              <a:t>در این قسمت میزان مرخصی بازخرید شده و سنوات کارمند وارد می‌شود.</a:t>
            </a:r>
            <a:endParaRPr lang="en-US" sz="1600" dirty="0">
              <a:solidFill>
                <a:srgbClr val="000000"/>
              </a:solidFill>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F53AD367-C37A-D041-5DB8-E49E80B4E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943" y="2722318"/>
            <a:ext cx="6095999" cy="3239894"/>
          </a:xfrm>
          <a:prstGeom prst="rect">
            <a:avLst/>
          </a:prstGeom>
        </p:spPr>
      </p:pic>
    </p:spTree>
    <p:extLst>
      <p:ext uri="{BB962C8B-B14F-4D97-AF65-F5344CB8AC3E}">
        <p14:creationId xmlns:p14="http://schemas.microsoft.com/office/powerpoint/2010/main" val="3631150179"/>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algn="just">
              <a:buFont typeface="Arial" panose="020B0604020202020204" pitchFamily="34" charset="0"/>
              <a:buChar char="•"/>
            </a:pPr>
            <a:r>
              <a:rPr lang="fa-IR" sz="1600" b="1" i="0" dirty="0">
                <a:solidFill>
                  <a:srgbClr val="000000"/>
                </a:solidFill>
                <a:effectLst/>
              </a:rPr>
              <a:t>محاسبه مالیات متعلقه پس از اعمال بخشودگی مالیاتی</a:t>
            </a:r>
          </a:p>
          <a:p>
            <a:pPr marL="0" indent="0" algn="just">
              <a:buNone/>
            </a:pPr>
            <a:r>
              <a:rPr lang="fa-IR" sz="1600" dirty="0">
                <a:solidFill>
                  <a:srgbClr val="000000"/>
                </a:solidFill>
              </a:rPr>
              <a:t>در این قسمت محاسبات مربوط به مالیات حقوق </a:t>
            </a:r>
          </a:p>
          <a:p>
            <a:pPr marL="0" indent="0" algn="just">
              <a:buNone/>
            </a:pPr>
            <a:r>
              <a:rPr lang="fa-IR" sz="1600" dirty="0">
                <a:solidFill>
                  <a:srgbClr val="000000"/>
                </a:solidFill>
              </a:rPr>
              <a:t>با توجه به عناوین هر فیلد انجام می‌شود. </a:t>
            </a:r>
          </a:p>
          <a:p>
            <a:pPr marL="0" indent="0" algn="just">
              <a:buNone/>
            </a:pPr>
            <a:r>
              <a:rPr lang="fa-IR" sz="1600" dirty="0">
                <a:solidFill>
                  <a:srgbClr val="000000"/>
                </a:solidFill>
              </a:rPr>
              <a:t>بعد از پر کردن این بخش، بر روی گزینه </a:t>
            </a:r>
          </a:p>
          <a:p>
            <a:pPr marL="0" indent="0" algn="just">
              <a:buNone/>
            </a:pPr>
            <a:r>
              <a:rPr lang="fa-IR" sz="1600" dirty="0">
                <a:solidFill>
                  <a:srgbClr val="000000"/>
                </a:solidFill>
              </a:rPr>
              <a:t>ذخیره اطلاعات حقوق کلیک کنید.</a:t>
            </a:r>
            <a:endParaRPr lang="en-US" sz="1600" dirty="0">
              <a:solidFill>
                <a:srgbClr val="000000"/>
              </a:solidFill>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299F28EF-A380-9297-2113-D51EDAEA6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795" y="2414848"/>
            <a:ext cx="6294505" cy="3645918"/>
          </a:xfrm>
          <a:prstGeom prst="rect">
            <a:avLst/>
          </a:prstGeom>
        </p:spPr>
      </p:pic>
    </p:spTree>
    <p:extLst>
      <p:ext uri="{BB962C8B-B14F-4D97-AF65-F5344CB8AC3E}">
        <p14:creationId xmlns:p14="http://schemas.microsoft.com/office/powerpoint/2010/main" val="1449119116"/>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algn="just">
              <a:buFont typeface="Arial" panose="020B0604020202020204" pitchFamily="34" charset="0"/>
              <a:buChar char="•"/>
            </a:pPr>
            <a:r>
              <a:rPr lang="fa-IR" sz="1600" b="1" i="0" dirty="0">
                <a:solidFill>
                  <a:srgbClr val="000000"/>
                </a:solidFill>
                <a:effectLst/>
              </a:rPr>
              <a:t>اطلاعات خلاصه لیست</a:t>
            </a:r>
          </a:p>
          <a:p>
            <a:pPr marL="0" indent="0" algn="just">
              <a:buNone/>
            </a:pPr>
            <a:r>
              <a:rPr lang="fa-IR" sz="1600" dirty="0">
                <a:solidFill>
                  <a:srgbClr val="000000"/>
                </a:solidFill>
              </a:rPr>
              <a:t>پس از ذخیره اطلاعات لیست حقوق و دستمزد</a:t>
            </a:r>
          </a:p>
          <a:p>
            <a:pPr marL="0" indent="0" algn="just">
              <a:buNone/>
            </a:pPr>
            <a:r>
              <a:rPr lang="fa-IR" sz="1600" dirty="0">
                <a:solidFill>
                  <a:srgbClr val="000000"/>
                </a:solidFill>
              </a:rPr>
              <a:t>، اطلاعات در منوی خلاصه لیست را وارد می‌کنیم. </a:t>
            </a:r>
          </a:p>
          <a:p>
            <a:pPr marL="0" indent="0" algn="just">
              <a:buNone/>
            </a:pPr>
            <a:r>
              <a:rPr lang="fa-IR" sz="1600" dirty="0">
                <a:solidFill>
                  <a:srgbClr val="000000"/>
                </a:solidFill>
              </a:rPr>
              <a:t>در این قسمت تاریخ ثبت در دفتر روزنامه، </a:t>
            </a:r>
          </a:p>
          <a:p>
            <a:pPr marL="0" indent="0" algn="just">
              <a:buNone/>
            </a:pPr>
            <a:r>
              <a:rPr lang="fa-IR" sz="1600" dirty="0">
                <a:solidFill>
                  <a:srgbClr val="000000"/>
                </a:solidFill>
              </a:rPr>
              <a:t>نحوه و مبلغ پرداخت، نام بانک، شعبه </a:t>
            </a:r>
          </a:p>
          <a:p>
            <a:pPr marL="0" indent="0" algn="just">
              <a:buNone/>
            </a:pPr>
            <a:r>
              <a:rPr lang="fa-IR" sz="1600" dirty="0">
                <a:solidFill>
                  <a:srgbClr val="000000"/>
                </a:solidFill>
              </a:rPr>
              <a:t>و شماره حساب را نیز مشخص می‌کنیم. </a:t>
            </a:r>
          </a:p>
          <a:p>
            <a:pPr marL="0" indent="0" algn="just">
              <a:buNone/>
            </a:pPr>
            <a:r>
              <a:rPr lang="fa-IR" sz="1600" dirty="0">
                <a:solidFill>
                  <a:srgbClr val="000000"/>
                </a:solidFill>
              </a:rPr>
              <a:t>سپس بر روی ذخیره خلاصه لیست کلیک کرده </a:t>
            </a:r>
          </a:p>
          <a:p>
            <a:pPr marL="0" indent="0" algn="just">
              <a:buNone/>
            </a:pPr>
            <a:r>
              <a:rPr lang="fa-IR" sz="1600" dirty="0">
                <a:solidFill>
                  <a:srgbClr val="000000"/>
                </a:solidFill>
              </a:rPr>
              <a:t>و در نهایت چاپ خلاصه لیست را کلیک می‌نماییم.</a:t>
            </a:r>
            <a:endParaRPr lang="en-US" sz="1600" dirty="0">
              <a:solidFill>
                <a:srgbClr val="000000"/>
              </a:solidFill>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59501390-7901-2497-7AD4-0C55B1D8C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09" y="2398187"/>
            <a:ext cx="6145535" cy="3545413"/>
          </a:xfrm>
          <a:prstGeom prst="rect">
            <a:avLst/>
          </a:prstGeom>
        </p:spPr>
      </p:pic>
    </p:spTree>
    <p:extLst>
      <p:ext uri="{BB962C8B-B14F-4D97-AF65-F5344CB8AC3E}">
        <p14:creationId xmlns:p14="http://schemas.microsoft.com/office/powerpoint/2010/main" val="361134528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algn="just">
              <a:buFont typeface="Arial" panose="020B0604020202020204" pitchFamily="34" charset="0"/>
              <a:buChar char="•"/>
            </a:pPr>
            <a:r>
              <a:rPr lang="fa-IR" sz="1600" b="1" i="0" dirty="0">
                <a:solidFill>
                  <a:srgbClr val="000000"/>
                </a:solidFill>
                <a:effectLst/>
              </a:rPr>
              <a:t>پیش نمایش اطلاعات</a:t>
            </a:r>
          </a:p>
          <a:p>
            <a:pPr marL="0" indent="0" algn="just">
              <a:buNone/>
            </a:pPr>
            <a:r>
              <a:rPr lang="fa-IR" sz="1600" dirty="0">
                <a:solidFill>
                  <a:srgbClr val="000000"/>
                </a:solidFill>
              </a:rPr>
              <a:t>ازسه قسمت تشکیل شده است:</a:t>
            </a:r>
          </a:p>
          <a:p>
            <a:pPr algn="just">
              <a:buFont typeface="+mj-lt"/>
              <a:buAutoNum type="arabicPeriod"/>
            </a:pPr>
            <a:r>
              <a:rPr lang="fa-IR" sz="1600" dirty="0">
                <a:solidFill>
                  <a:srgbClr val="000000"/>
                </a:solidFill>
              </a:rPr>
              <a:t>مشخصات ریز حقوق بگیران: اطلاعات حقوق بگیران را نمایش می‌دهد. در صورتی کارمندی را نشان میدهد که کارمند یا کارمند جدید و یا کارمند ویرایش شده‌باشد.</a:t>
            </a:r>
          </a:p>
          <a:p>
            <a:pPr algn="just">
              <a:buFont typeface="+mj-lt"/>
              <a:buAutoNum type="arabicPeriod"/>
            </a:pPr>
            <a:r>
              <a:rPr lang="fa-IR" sz="1600" dirty="0">
                <a:solidFill>
                  <a:srgbClr val="000000"/>
                </a:solidFill>
              </a:rPr>
              <a:t>مشخصات حقوق کارکنان: اطلاعات حقوق کارکنان را نمایش می‌دهد.</a:t>
            </a:r>
          </a:p>
          <a:p>
            <a:pPr algn="just">
              <a:buFont typeface="+mj-lt"/>
              <a:buAutoNum type="arabicPeriod"/>
            </a:pPr>
            <a:r>
              <a:rPr lang="fa-IR" sz="1600" dirty="0">
                <a:solidFill>
                  <a:srgbClr val="000000"/>
                </a:solidFill>
              </a:rPr>
              <a:t>خلاصه لیست: اطلاعات موجود در خلاصه لیست را نمایش می‌دهد.</a:t>
            </a:r>
            <a:endParaRPr lang="en-US" sz="1600" dirty="0">
              <a:solidFill>
                <a:srgbClr val="000000"/>
              </a:solidFill>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79022604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algn="just"/>
            <a:r>
              <a:rPr lang="fa-IR" sz="1200" b="1" i="0" dirty="0">
                <a:solidFill>
                  <a:srgbClr val="000000"/>
                </a:solidFill>
                <a:effectLst/>
              </a:rPr>
              <a:t>منوی تهیه فایل در نرم افزار </a:t>
            </a:r>
            <a:r>
              <a:rPr lang="en-US" sz="1200" b="1" i="0" dirty="0">
                <a:solidFill>
                  <a:srgbClr val="000000"/>
                </a:solidFill>
                <a:effectLst/>
              </a:rPr>
              <a:t>salary</a:t>
            </a:r>
          </a:p>
          <a:p>
            <a:pPr marL="0" indent="0" algn="just">
              <a:buNone/>
            </a:pPr>
            <a:r>
              <a:rPr lang="fa-IR" sz="1200" b="0" i="0" dirty="0">
                <a:solidFill>
                  <a:srgbClr val="000000"/>
                </a:solidFill>
                <a:effectLst/>
              </a:rPr>
              <a:t>شامل ایجاد فایل مورد نیاز سامانه حقوق و کنترل و نمایش محتوای فایل می‌باشد.</a:t>
            </a:r>
          </a:p>
          <a:p>
            <a:pPr algn="just"/>
            <a:r>
              <a:rPr lang="fa-IR" sz="1200" b="1" i="0" dirty="0">
                <a:solidFill>
                  <a:srgbClr val="000000"/>
                </a:solidFill>
                <a:effectLst/>
              </a:rPr>
              <a:t>تهیه فایل</a:t>
            </a:r>
          </a:p>
          <a:p>
            <a:pPr marL="0" indent="0" algn="r">
              <a:buNone/>
            </a:pPr>
            <a:r>
              <a:rPr lang="fa-IR" sz="1200" b="0" i="0" dirty="0">
                <a:solidFill>
                  <a:srgbClr val="000000"/>
                </a:solidFill>
                <a:effectLst/>
              </a:rPr>
              <a:t>بعد از انتخاب فرمت لیست خود بر روی گزینه ” تهیه فایل ” کلیک نمایید. لازم به ذکر است دو نوع فرمت فایل داریم:</a:t>
            </a:r>
          </a:p>
          <a:p>
            <a:pPr marL="0" indent="0" algn="r">
              <a:buNone/>
            </a:pPr>
            <a:r>
              <a:rPr lang="fa-IR" sz="1200" b="0" i="0" dirty="0">
                <a:solidFill>
                  <a:srgbClr val="000000"/>
                </a:solidFill>
                <a:effectLst/>
              </a:rPr>
              <a:t> </a:t>
            </a:r>
            <a:r>
              <a:rPr lang="en-US" sz="1200" b="0" i="0" dirty="0">
                <a:solidFill>
                  <a:srgbClr val="000000"/>
                </a:solidFill>
                <a:effectLst/>
              </a:rPr>
              <a:t>TXT </a:t>
            </a:r>
            <a:r>
              <a:rPr lang="fa-IR" sz="1200" b="0" i="0" dirty="0">
                <a:solidFill>
                  <a:srgbClr val="000000"/>
                </a:solidFill>
                <a:effectLst/>
              </a:rPr>
              <a:t>و </a:t>
            </a:r>
            <a:r>
              <a:rPr lang="en-US" sz="1200" b="0" i="0" dirty="0">
                <a:solidFill>
                  <a:srgbClr val="000000"/>
                </a:solidFill>
                <a:effectLst/>
              </a:rPr>
              <a:t>XML. </a:t>
            </a:r>
            <a:r>
              <a:rPr lang="fa-IR" sz="1200" b="0" i="0" dirty="0">
                <a:solidFill>
                  <a:srgbClr val="000000"/>
                </a:solidFill>
                <a:effectLst/>
              </a:rPr>
              <a:t>توجه داشته باشید که نرم‌افزار اسم فایل را طبق استاندارد سامانه میسازد که این نام فقط جهت جداسازی</a:t>
            </a:r>
          </a:p>
          <a:p>
            <a:pPr marL="0" indent="0" algn="r">
              <a:buNone/>
            </a:pPr>
            <a:r>
              <a:rPr lang="fa-IR" sz="1200" b="0" i="0" dirty="0">
                <a:solidFill>
                  <a:srgbClr val="000000"/>
                </a:solidFill>
                <a:effectLst/>
              </a:rPr>
              <a:t> فایل برای خود مودی می‌باشد.</a:t>
            </a:r>
          </a:p>
          <a:p>
            <a:pPr algn="just"/>
            <a:r>
              <a:rPr lang="fa-IR" sz="1200" b="1" i="0" dirty="0">
                <a:solidFill>
                  <a:srgbClr val="000000"/>
                </a:solidFill>
                <a:effectLst/>
              </a:rPr>
              <a:t>کنترل و نمایش محتوای فایل</a:t>
            </a:r>
          </a:p>
          <a:p>
            <a:pPr marL="0" indent="0" algn="just">
              <a:buNone/>
            </a:pPr>
            <a:r>
              <a:rPr lang="fa-IR" sz="1200" b="0" i="0" dirty="0">
                <a:solidFill>
                  <a:srgbClr val="000000"/>
                </a:solidFill>
                <a:effectLst/>
              </a:rPr>
              <a:t>مراحل بارگذاری فایل:</a:t>
            </a:r>
          </a:p>
          <a:p>
            <a:pPr algn="just">
              <a:buFont typeface="+mj-lt"/>
              <a:buAutoNum type="arabicPeriod"/>
            </a:pPr>
            <a:r>
              <a:rPr lang="fa-IR" sz="1200" b="0" i="0" dirty="0">
                <a:solidFill>
                  <a:srgbClr val="000000"/>
                </a:solidFill>
                <a:effectLst/>
              </a:rPr>
              <a:t>انتخاب فایل: فایل خود را انتخاب و کلید </a:t>
            </a:r>
            <a:r>
              <a:rPr lang="en-US" sz="1200" b="0" i="0" dirty="0">
                <a:solidFill>
                  <a:srgbClr val="000000"/>
                </a:solidFill>
                <a:effectLst/>
              </a:rPr>
              <a:t>OPEN </a:t>
            </a:r>
            <a:r>
              <a:rPr lang="fa-IR" sz="1200" b="0" i="0" dirty="0">
                <a:solidFill>
                  <a:srgbClr val="000000"/>
                </a:solidFill>
                <a:effectLst/>
              </a:rPr>
              <a:t>را بزنید.</a:t>
            </a:r>
          </a:p>
          <a:p>
            <a:pPr algn="just">
              <a:buFont typeface="+mj-lt"/>
              <a:buAutoNum type="arabicPeriod"/>
            </a:pPr>
            <a:r>
              <a:rPr lang="fa-IR" sz="1200" b="0" i="0" dirty="0">
                <a:solidFill>
                  <a:srgbClr val="000000"/>
                </a:solidFill>
                <a:effectLst/>
              </a:rPr>
              <a:t>بعد از زدن گزینه ” تهیه فایل ” مکان ذخیره سازی فایل و نام فایل را تعیین نمایید.</a:t>
            </a: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3411106181"/>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نرم افزار </a:t>
            </a:r>
            <a:r>
              <a:rPr lang="en-US" b="1" dirty="0"/>
              <a:t>Salary</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lgn="r">
              <a:buNone/>
            </a:pPr>
            <a:r>
              <a:rPr lang="fa-IR" sz="1600" b="1" i="0" dirty="0">
                <a:solidFill>
                  <a:srgbClr val="000000"/>
                </a:solidFill>
                <a:effectLst/>
              </a:rPr>
              <a:t>نکته</a:t>
            </a:r>
            <a:r>
              <a:rPr lang="fa-IR" sz="1400" i="0" dirty="0">
                <a:solidFill>
                  <a:srgbClr val="000000"/>
                </a:solidFill>
                <a:effectLst/>
              </a:rPr>
              <a:t>: در صورتی‌ که در قسمت نمایش فایل حقوق و دستمزد چیزی نمایش داده‌نشده، </a:t>
            </a:r>
          </a:p>
          <a:p>
            <a:pPr marL="0" indent="0" algn="r">
              <a:buNone/>
            </a:pPr>
            <a:r>
              <a:rPr lang="fa-IR" sz="1400" i="0" dirty="0">
                <a:solidFill>
                  <a:srgbClr val="000000"/>
                </a:solidFill>
                <a:effectLst/>
              </a:rPr>
              <a:t>به این دلیل است که فایل همخوانی ندارد. اگر فایل همخوانی داشته باشد مسیر باید</a:t>
            </a:r>
          </a:p>
          <a:p>
            <a:pPr marL="0" indent="0" algn="r">
              <a:buNone/>
            </a:pPr>
            <a:r>
              <a:rPr lang="fa-IR" sz="1400" i="0" dirty="0">
                <a:solidFill>
                  <a:srgbClr val="000000"/>
                </a:solidFill>
                <a:effectLst/>
              </a:rPr>
              <a:t> نمایش داده شود و در قسمت خطا‌های فایل نیز در صورت داشتن خطا، خطاهای آن‌</a:t>
            </a:r>
          </a:p>
          <a:p>
            <a:pPr marL="0" indent="0" algn="r">
              <a:buNone/>
            </a:pPr>
            <a:r>
              <a:rPr lang="fa-IR" sz="1400" i="0" dirty="0">
                <a:solidFill>
                  <a:srgbClr val="000000"/>
                </a:solidFill>
                <a:effectLst/>
              </a:rPr>
              <a:t> نمایش داده می‌شود که باید جهت اصلاح آن اقدام نمایید.</a:t>
            </a: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852E0702-1D85-A5BE-3498-EA688349D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28" y="2638310"/>
            <a:ext cx="5595256" cy="3154268"/>
          </a:xfrm>
          <a:prstGeom prst="rect">
            <a:avLst/>
          </a:prstGeom>
        </p:spPr>
      </p:pic>
    </p:spTree>
    <p:extLst>
      <p:ext uri="{BB962C8B-B14F-4D97-AF65-F5344CB8AC3E}">
        <p14:creationId xmlns:p14="http://schemas.microsoft.com/office/powerpoint/2010/main" val="3635774721"/>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ارسال آنلاین مالیات حقوق</a:t>
            </a:r>
            <a:endParaRPr lang="en-US" b="1" dirty="0"/>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lgn="r">
              <a:buNone/>
            </a:pPr>
            <a:r>
              <a:rPr lang="fa-IR" sz="1600" b="1" i="0" dirty="0">
                <a:solidFill>
                  <a:srgbClr val="000000"/>
                </a:solidFill>
                <a:effectLst/>
              </a:rPr>
              <a:t>در مرحله 1 ابتدا به سایت مالیات حقوق به نشانی </a:t>
            </a:r>
            <a:r>
              <a:rPr lang="en-US" sz="1600" b="1" i="0" dirty="0">
                <a:solidFill>
                  <a:srgbClr val="000000"/>
                </a:solidFill>
                <a:effectLst/>
              </a:rPr>
              <a:t>salary.tax.gov.ir </a:t>
            </a:r>
            <a:r>
              <a:rPr lang="fa-IR" sz="1600" b="1" i="0" dirty="0">
                <a:solidFill>
                  <a:srgbClr val="000000"/>
                </a:solidFill>
                <a:effectLst/>
              </a:rPr>
              <a:t>مراجعه می‌کنیم.</a:t>
            </a:r>
          </a:p>
          <a:p>
            <a:pPr marL="0" indent="0" algn="r">
              <a:buNone/>
            </a:pPr>
            <a:r>
              <a:rPr lang="fa-IR" sz="1600" b="1" i="0" dirty="0">
                <a:solidFill>
                  <a:srgbClr val="000000"/>
                </a:solidFill>
                <a:effectLst/>
              </a:rPr>
              <a:t>سپس در مرحله 2 نام کاربری و کلمه عبوری که از اداره دارایی برای سردفتر گرفته‌ایم را وارد می‌کنیم.</a:t>
            </a:r>
            <a:endParaRPr lang="fa-IR" sz="1400" i="0" dirty="0">
              <a:solidFill>
                <a:srgbClr val="000000"/>
              </a:solidFill>
              <a:effectLst/>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5" name="Picture 4">
            <a:extLst>
              <a:ext uri="{FF2B5EF4-FFF2-40B4-BE49-F238E27FC236}">
                <a16:creationId xmlns:a16="http://schemas.microsoft.com/office/drawing/2014/main" id="{16BEA9E7-826E-154B-DF82-CA33428CA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94" y="2860507"/>
            <a:ext cx="6763596" cy="3073796"/>
          </a:xfrm>
          <a:prstGeom prst="rect">
            <a:avLst/>
          </a:prstGeom>
        </p:spPr>
      </p:pic>
    </p:spTree>
    <p:extLst>
      <p:ext uri="{BB962C8B-B14F-4D97-AF65-F5344CB8AC3E}">
        <p14:creationId xmlns:p14="http://schemas.microsoft.com/office/powerpoint/2010/main" val="2486077495"/>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ارسال آنلاین مالیات حقوق</a:t>
            </a:r>
            <a:endParaRPr lang="en-US" b="1" dirty="0"/>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lgn="r">
              <a:buNone/>
            </a:pPr>
            <a:r>
              <a:rPr lang="fa-IR" sz="1600" b="1" i="0" dirty="0">
                <a:solidFill>
                  <a:srgbClr val="000000"/>
                </a:solidFill>
                <a:effectLst/>
              </a:rPr>
              <a:t>همه  حقوق بگیران را باید ابتدا در سامانه تعریف کنید. مثل سامانه بیمه تامین اجتماعی که اطلاعات بیمه شده اجباری را اول در سیستم تعریف می کردید و بعد نسبت به رد کردن بیمه وی اقدام می کردید. اینجا هم گزینه ای برای ورود اطلاعات حقوق بگیران و اطلاع از فهرست حقوق بگیران دارید.</a:t>
            </a:r>
            <a:endParaRPr lang="fa-IR" sz="1400" i="0" dirty="0">
              <a:solidFill>
                <a:srgbClr val="000000"/>
              </a:solidFill>
              <a:effectLst/>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AD8F41EE-4A05-C91E-2697-FFBAA74E91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44" y="2461990"/>
            <a:ext cx="5612498" cy="3534973"/>
          </a:xfrm>
          <a:prstGeom prst="rect">
            <a:avLst/>
          </a:prstGeom>
        </p:spPr>
      </p:pic>
    </p:spTree>
    <p:extLst>
      <p:ext uri="{BB962C8B-B14F-4D97-AF65-F5344CB8AC3E}">
        <p14:creationId xmlns:p14="http://schemas.microsoft.com/office/powerpoint/2010/main" val="2791126830"/>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ارسال آنلاین مالیات حقوق</a:t>
            </a:r>
            <a:endParaRPr lang="en-US" b="1" dirty="0"/>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lgn="r">
              <a:buNone/>
            </a:pPr>
            <a:r>
              <a:rPr lang="fa-IR" sz="1600" b="1" i="0" dirty="0">
                <a:solidFill>
                  <a:srgbClr val="000000"/>
                </a:solidFill>
                <a:effectLst/>
              </a:rPr>
              <a:t>در بخش فهرست حقوق، فهرست حقوق جدید را انتخاب کنید.</a:t>
            </a:r>
          </a:p>
          <a:p>
            <a:pPr marL="0" indent="0" algn="r">
              <a:buNone/>
            </a:pPr>
            <a:endParaRPr lang="fa-IR" sz="1600" b="1" i="0" dirty="0">
              <a:solidFill>
                <a:srgbClr val="000000"/>
              </a:solidFill>
              <a:effectLst/>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5" name="Picture 4">
            <a:extLst>
              <a:ext uri="{FF2B5EF4-FFF2-40B4-BE49-F238E27FC236}">
                <a16:creationId xmlns:a16="http://schemas.microsoft.com/office/drawing/2014/main" id="{2474EFBD-D2B1-B22F-04B4-88D991D46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95" y="2329594"/>
            <a:ext cx="5991293" cy="3684087"/>
          </a:xfrm>
          <a:prstGeom prst="rect">
            <a:avLst/>
          </a:prstGeom>
        </p:spPr>
      </p:pic>
    </p:spTree>
    <p:extLst>
      <p:ext uri="{BB962C8B-B14F-4D97-AF65-F5344CB8AC3E}">
        <p14:creationId xmlns:p14="http://schemas.microsoft.com/office/powerpoint/2010/main" val="3528486763"/>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ارسال آنلاین مالیات حقوق</a:t>
            </a:r>
            <a:endParaRPr lang="en-US" b="1" dirty="0"/>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lgn="r">
              <a:buNone/>
            </a:pPr>
            <a:r>
              <a:rPr lang="fa-IR" sz="1600" b="1" i="0" dirty="0">
                <a:solidFill>
                  <a:srgbClr val="000000"/>
                </a:solidFill>
                <a:effectLst/>
              </a:rPr>
              <a:t>صفحه‌ای برای شما باز می‌شود که باید تکمیل شود (دقت شود ، تکمیل قسمت‌های قرمز رنگ الزامی است). سپس بر روی ثبت لیست کلیک کنید تا اطلاعات وارد شده ذخیره شود.</a:t>
            </a: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E6ADBF9B-E03F-ED82-9C17-E3343952A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95" y="2360274"/>
            <a:ext cx="5679242" cy="3546867"/>
          </a:xfrm>
          <a:prstGeom prst="rect">
            <a:avLst/>
          </a:prstGeom>
        </p:spPr>
      </p:pic>
    </p:spTree>
    <p:extLst>
      <p:ext uri="{BB962C8B-B14F-4D97-AF65-F5344CB8AC3E}">
        <p14:creationId xmlns:p14="http://schemas.microsoft.com/office/powerpoint/2010/main" val="242792352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sz="3200" b="1" dirty="0"/>
              <a:t>موارد معاف از مالیات حقوق در سال ۱۴۰۲</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789611" y="1572158"/>
            <a:ext cx="10260146" cy="4714479"/>
          </a:xfrm>
        </p:spPr>
        <p:txBody>
          <a:bodyPr>
            <a:normAutofit fontScale="55000" lnSpcReduction="20000"/>
          </a:bodyPr>
          <a:lstStyle/>
          <a:p>
            <a:pPr algn="just">
              <a:buFont typeface="Arial" panose="020B0604020202020204" pitchFamily="34" charset="0"/>
              <a:buChar char="•"/>
            </a:pPr>
            <a:r>
              <a:rPr lang="fa-IR" b="0" i="0" dirty="0">
                <a:solidFill>
                  <a:srgbClr val="424242"/>
                </a:solidFill>
                <a:effectLst/>
              </a:rPr>
              <a:t>مبالغ فوق العاده سفرها</a:t>
            </a:r>
          </a:p>
          <a:p>
            <a:pPr algn="just">
              <a:buFont typeface="Arial" panose="020B0604020202020204" pitchFamily="34" charset="0"/>
              <a:buChar char="•"/>
            </a:pPr>
            <a:r>
              <a:rPr lang="fa-IR" b="0" i="0" dirty="0">
                <a:solidFill>
                  <a:srgbClr val="424242"/>
                </a:solidFill>
                <a:effectLst/>
              </a:rPr>
              <a:t>هزینه ها و مبالغ مربوط به فوق العاده ماموریت ها</a:t>
            </a:r>
          </a:p>
          <a:p>
            <a:pPr algn="just">
              <a:buFont typeface="Arial" panose="020B0604020202020204" pitchFamily="34" charset="0"/>
              <a:buChar char="•"/>
            </a:pPr>
            <a:r>
              <a:rPr lang="fa-IR" b="0" i="0" dirty="0">
                <a:solidFill>
                  <a:srgbClr val="424242"/>
                </a:solidFill>
                <a:effectLst/>
              </a:rPr>
              <a:t>پاداش ها و عیدی هایی که برابر با پرداختی های  است که در پایان سال معادل یک دوازدهم معافیت سالانه به حقوق بگیران تعلق میگیرد</a:t>
            </a:r>
          </a:p>
          <a:p>
            <a:pPr algn="just">
              <a:buFont typeface="Arial" panose="020B0604020202020204" pitchFamily="34" charset="0"/>
              <a:buChar char="•"/>
            </a:pPr>
            <a:r>
              <a:rPr lang="fa-IR" b="0" i="0" dirty="0">
                <a:solidFill>
                  <a:srgbClr val="424242"/>
                </a:solidFill>
                <a:effectLst/>
              </a:rPr>
              <a:t>حقوق و پرداختی های نیروهای مسلح</a:t>
            </a:r>
          </a:p>
          <a:p>
            <a:pPr algn="just">
              <a:buFont typeface="Arial" panose="020B0604020202020204" pitchFamily="34" charset="0"/>
              <a:buChar char="•"/>
            </a:pPr>
            <a:r>
              <a:rPr lang="fa-IR" b="0" i="0" dirty="0">
                <a:solidFill>
                  <a:srgbClr val="424242"/>
                </a:solidFill>
                <a:effectLst/>
              </a:rPr>
              <a:t>مبلغ و پرداختی هایی که تحت عنوان حقوق ایام مرخصی استفاده نشده باشد</a:t>
            </a:r>
          </a:p>
          <a:p>
            <a:pPr algn="just">
              <a:buFont typeface="Arial" panose="020B0604020202020204" pitchFamily="34" charset="0"/>
              <a:buChar char="•"/>
            </a:pPr>
            <a:r>
              <a:rPr lang="fa-IR" b="0" i="0" dirty="0">
                <a:solidFill>
                  <a:srgbClr val="424242"/>
                </a:solidFill>
                <a:effectLst/>
              </a:rPr>
              <a:t>سایر مزایایی غیرنقدی پرداخت شده به افراد برابر با دو دوازدهم معافیت سالانه</a:t>
            </a:r>
          </a:p>
          <a:p>
            <a:pPr algn="just">
              <a:buFont typeface="Arial" panose="020B0604020202020204" pitchFamily="34" charset="0"/>
              <a:buChar char="•"/>
            </a:pPr>
            <a:r>
              <a:rPr lang="fa-IR" b="0" i="0" dirty="0">
                <a:solidFill>
                  <a:srgbClr val="424242"/>
                </a:solidFill>
                <a:effectLst/>
              </a:rPr>
              <a:t>مبالغ و خسارت اخراج شدن از کار، مستمری و حقوق بازنشستگی،</a:t>
            </a:r>
          </a:p>
          <a:p>
            <a:pPr algn="just">
              <a:buFont typeface="Arial" panose="020B0604020202020204" pitchFamily="34" charset="0"/>
              <a:buChar char="•"/>
            </a:pPr>
            <a:r>
              <a:rPr lang="fa-IR" b="0" i="0" dirty="0">
                <a:solidFill>
                  <a:srgbClr val="424242"/>
                </a:solidFill>
                <a:effectLst/>
              </a:rPr>
              <a:t>مبالغ تحت عنوان از کار افتادگی و سایر مواردی که به شخص گیرنده حقوق پرداخت میشود.</a:t>
            </a:r>
          </a:p>
          <a:p>
            <a:pPr algn="just">
              <a:buFont typeface="Arial" panose="020B0604020202020204" pitchFamily="34" charset="0"/>
              <a:buChar char="•"/>
            </a:pPr>
            <a:r>
              <a:rPr lang="fa-IR" b="0" i="0" dirty="0">
                <a:solidFill>
                  <a:srgbClr val="424242"/>
                </a:solidFill>
                <a:effectLst/>
              </a:rPr>
              <a:t>هزینه های درمانی برای اعضای خانواده و تامین اجتماعی کارمندان برابر با دو هفتم بیمه تکمیلی افراد</a:t>
            </a:r>
          </a:p>
          <a:p>
            <a:pPr algn="just">
              <a:buFont typeface="Arial" panose="020B0604020202020204" pitchFamily="34" charset="0"/>
              <a:buChar char="•"/>
            </a:pPr>
            <a:r>
              <a:rPr lang="fa-IR" b="0" i="0" dirty="0">
                <a:solidFill>
                  <a:srgbClr val="424242"/>
                </a:solidFill>
                <a:effectLst/>
              </a:rPr>
              <a:t>مستمرهای پرداختی به وارثان</a:t>
            </a:r>
          </a:p>
          <a:p>
            <a:endParaRPr lang="en-US" sz="12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4009463263"/>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ارسال آنلاین مالیات حقوق</a:t>
            </a:r>
            <a:endParaRPr lang="en-US" b="1" dirty="0"/>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lgn="r">
              <a:buNone/>
            </a:pPr>
            <a:r>
              <a:rPr lang="fa-IR" sz="1600" b="1" i="0" dirty="0">
                <a:solidFill>
                  <a:srgbClr val="000000"/>
                </a:solidFill>
                <a:effectLst/>
              </a:rPr>
              <a:t>نکته: در تصویر بالا بخشی به نام نحوه ثبت لیست مشاهده می‌شود که بسیار مهم بوده، درواقع در این قسمت می‌توانیم هرکدام از 3 فایل (</a:t>
            </a:r>
            <a:r>
              <a:rPr lang="en-US" sz="1600" b="1" i="0" dirty="0">
                <a:solidFill>
                  <a:srgbClr val="000000"/>
                </a:solidFill>
                <a:effectLst/>
              </a:rPr>
              <a:t>WH, WK, WP) </a:t>
            </a:r>
            <a:r>
              <a:rPr lang="fa-IR" sz="1600" b="1" i="0" dirty="0">
                <a:solidFill>
                  <a:srgbClr val="000000"/>
                </a:solidFill>
                <a:effectLst/>
              </a:rPr>
              <a:t>که خروجی نرم‌افزار بوده را بنا به نحوه ثبت لیستی که انتخاب کرده‎‌اید وارد کنید.</a:t>
            </a: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5" name="Picture 4">
            <a:extLst>
              <a:ext uri="{FF2B5EF4-FFF2-40B4-BE49-F238E27FC236}">
                <a16:creationId xmlns:a16="http://schemas.microsoft.com/office/drawing/2014/main" id="{DC6CA389-E86A-48FD-58BB-BABEE4D23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95" y="2527407"/>
            <a:ext cx="5388404" cy="3420555"/>
          </a:xfrm>
          <a:prstGeom prst="rect">
            <a:avLst/>
          </a:prstGeom>
        </p:spPr>
      </p:pic>
    </p:spTree>
    <p:extLst>
      <p:ext uri="{BB962C8B-B14F-4D97-AF65-F5344CB8AC3E}">
        <p14:creationId xmlns:p14="http://schemas.microsoft.com/office/powerpoint/2010/main" val="1378666169"/>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ارسال آنلاین مالیات حقوق</a:t>
            </a:r>
            <a:endParaRPr lang="en-US" b="1" dirty="0"/>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lgn="r">
              <a:buNone/>
            </a:pPr>
            <a:r>
              <a:rPr lang="fa-IR" sz="1600" b="1" i="0" dirty="0">
                <a:solidFill>
                  <a:srgbClr val="000000"/>
                </a:solidFill>
                <a:effectLst/>
              </a:rPr>
              <a:t>نکته: در تصویر بالا بخشی به نام نحوه ثبت لیست مشاهده می‌شود که بسیار مهم بوده، درواقع در این قسمت می‌توانیم هرکدام از 3 فایل (</a:t>
            </a:r>
            <a:r>
              <a:rPr lang="en-US" sz="1600" b="1" i="0" dirty="0">
                <a:solidFill>
                  <a:srgbClr val="000000"/>
                </a:solidFill>
                <a:effectLst/>
              </a:rPr>
              <a:t>WH, WK, WP) </a:t>
            </a:r>
            <a:r>
              <a:rPr lang="fa-IR" sz="1600" b="1" i="0" dirty="0">
                <a:solidFill>
                  <a:srgbClr val="000000"/>
                </a:solidFill>
                <a:effectLst/>
              </a:rPr>
              <a:t>که خروجی نرم‌افزار بوده را بنا به نحوه ثبت لیستی که انتخاب کرده‎‌اید وارد کنید.</a:t>
            </a: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A70816F7-EFA7-B42A-E895-07FA66D80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95" y="2571034"/>
            <a:ext cx="4713487" cy="3437826"/>
          </a:xfrm>
          <a:prstGeom prst="rect">
            <a:avLst/>
          </a:prstGeom>
        </p:spPr>
      </p:pic>
    </p:spTree>
    <p:extLst>
      <p:ext uri="{BB962C8B-B14F-4D97-AF65-F5344CB8AC3E}">
        <p14:creationId xmlns:p14="http://schemas.microsoft.com/office/powerpoint/2010/main" val="3897464448"/>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ارسال آنلاین مالیات حقوق</a:t>
            </a:r>
            <a:endParaRPr lang="en-US" b="1" dirty="0"/>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lgn="r">
              <a:buNone/>
            </a:pPr>
            <a:r>
              <a:rPr lang="fa-IR" sz="1600" b="1" i="0" dirty="0">
                <a:solidFill>
                  <a:srgbClr val="000000"/>
                </a:solidFill>
                <a:effectLst/>
              </a:rPr>
              <a:t>تکمیل اطلاعات لازم در فرم</a:t>
            </a: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5" name="Picture 4">
            <a:extLst>
              <a:ext uri="{FF2B5EF4-FFF2-40B4-BE49-F238E27FC236}">
                <a16:creationId xmlns:a16="http://schemas.microsoft.com/office/drawing/2014/main" id="{0D1E3134-665E-FA44-8CFC-8CAC2D7ED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828" y="1479880"/>
            <a:ext cx="4462675" cy="5000860"/>
          </a:xfrm>
          <a:prstGeom prst="rect">
            <a:avLst/>
          </a:prstGeom>
        </p:spPr>
      </p:pic>
    </p:spTree>
    <p:extLst>
      <p:ext uri="{BB962C8B-B14F-4D97-AF65-F5344CB8AC3E}">
        <p14:creationId xmlns:p14="http://schemas.microsoft.com/office/powerpoint/2010/main" val="3095488771"/>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b="1" dirty="0"/>
              <a:t>ارسال آنلاین مالیات حقوق</a:t>
            </a:r>
            <a:endParaRPr lang="en-US" b="1" dirty="0"/>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214047" y="1740523"/>
            <a:ext cx="10713791" cy="4714479"/>
          </a:xfrm>
        </p:spPr>
        <p:txBody>
          <a:bodyPr>
            <a:normAutofit/>
          </a:bodyPr>
          <a:lstStyle/>
          <a:p>
            <a:pPr marL="0" indent="0" algn="r">
              <a:buNone/>
            </a:pPr>
            <a:r>
              <a:rPr lang="fa-IR" sz="1600" b="1" i="0" dirty="0">
                <a:solidFill>
                  <a:srgbClr val="000000"/>
                </a:solidFill>
                <a:effectLst/>
              </a:rPr>
              <a:t>ثبت گزینه تایید نهایی</a:t>
            </a: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4" name="Picture 3">
            <a:extLst>
              <a:ext uri="{FF2B5EF4-FFF2-40B4-BE49-F238E27FC236}">
                <a16:creationId xmlns:a16="http://schemas.microsoft.com/office/drawing/2014/main" id="{F2813A52-7E9A-903D-88D1-3BFBAB5E5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95" y="2446752"/>
            <a:ext cx="5954460" cy="3556797"/>
          </a:xfrm>
          <a:prstGeom prst="rect">
            <a:avLst/>
          </a:prstGeom>
        </p:spPr>
      </p:pic>
    </p:spTree>
    <p:extLst>
      <p:ext uri="{BB962C8B-B14F-4D97-AF65-F5344CB8AC3E}">
        <p14:creationId xmlns:p14="http://schemas.microsoft.com/office/powerpoint/2010/main" val="81375198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0" y="0"/>
            <a:ext cx="4078577" cy="2322777"/>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p:txBody>
          <a:bodyPr/>
          <a:lstStyle/>
          <a:p>
            <a:r>
              <a:rPr lang="fa-IR" sz="3200" b="1" dirty="0"/>
              <a:t>موارد معاف از مالیات حقوق در سال ۱۴۰۲</a:t>
            </a:r>
          </a:p>
        </p:txBody>
      </p:sp>
      <p:sp>
        <p:nvSpPr>
          <p:cNvPr id="18" name="Content Placeholder 17">
            <a:extLst>
              <a:ext uri="{FF2B5EF4-FFF2-40B4-BE49-F238E27FC236}">
                <a16:creationId xmlns:a16="http://schemas.microsoft.com/office/drawing/2014/main" id="{1C345092-9828-6846-1932-3F2A32A18FA8}"/>
              </a:ext>
            </a:extLst>
          </p:cNvPr>
          <p:cNvSpPr>
            <a:spLocks noGrp="1"/>
          </p:cNvSpPr>
          <p:nvPr>
            <p:ph idx="1"/>
          </p:nvPr>
        </p:nvSpPr>
        <p:spPr>
          <a:xfrm>
            <a:off x="1789611" y="1421697"/>
            <a:ext cx="10260146" cy="4714479"/>
          </a:xfrm>
        </p:spPr>
        <p:txBody>
          <a:bodyPr>
            <a:normAutofit fontScale="25000" lnSpcReduction="20000"/>
          </a:bodyPr>
          <a:lstStyle/>
          <a:p>
            <a:pPr algn="just">
              <a:buFont typeface="Arial" panose="020B0604020202020204" pitchFamily="34" charset="0"/>
              <a:buChar char="•"/>
            </a:pPr>
            <a:r>
              <a:rPr lang="fa-IR" sz="4800" dirty="0">
                <a:solidFill>
                  <a:srgbClr val="424242"/>
                </a:solidFill>
              </a:rPr>
              <a:t>سنوات خدمت محاسبه شده برای کارکنان</a:t>
            </a:r>
          </a:p>
          <a:p>
            <a:pPr algn="just">
              <a:buFont typeface="Arial" panose="020B0604020202020204" pitchFamily="34" charset="0"/>
              <a:buChar char="•"/>
            </a:pPr>
            <a:r>
              <a:rPr lang="fa-IR" sz="4800" dirty="0">
                <a:solidFill>
                  <a:srgbClr val="424242"/>
                </a:solidFill>
              </a:rPr>
              <a:t>پرداخت مبالغی که به ارزش یک دوازدهم عیدی هستند</a:t>
            </a:r>
          </a:p>
          <a:p>
            <a:pPr algn="just">
              <a:buFont typeface="Arial" panose="020B0604020202020204" pitchFamily="34" charset="0"/>
              <a:buChar char="•"/>
            </a:pPr>
            <a:r>
              <a:rPr lang="fa-IR" sz="4800" dirty="0">
                <a:solidFill>
                  <a:srgbClr val="424242"/>
                </a:solidFill>
              </a:rPr>
              <a:t>چنانچه فوق العاده ماموریت مربوط به فعالیت های شرکت ها بوده و از محل اصلی شرکت به مسافت ۵۰ کیلومتر فاصله داشته باشد و یا برای انجام کار</a:t>
            </a:r>
          </a:p>
          <a:p>
            <a:pPr algn="just">
              <a:buFont typeface="Arial" panose="020B0604020202020204" pitchFamily="34" charset="0"/>
              <a:buChar char="•"/>
            </a:pPr>
            <a:r>
              <a:rPr lang="fa-IR" sz="4800" dirty="0">
                <a:solidFill>
                  <a:srgbClr val="424242"/>
                </a:solidFill>
              </a:rPr>
              <a:t>موقت، ناچار به توقف شبانه باشد.</a:t>
            </a:r>
          </a:p>
          <a:p>
            <a:pPr algn="just">
              <a:buFont typeface="Arial" panose="020B0604020202020204" pitchFamily="34" charset="0"/>
              <a:buChar char="•"/>
            </a:pPr>
            <a:r>
              <a:rPr lang="fa-IR" sz="4800" dirty="0">
                <a:solidFill>
                  <a:srgbClr val="424242"/>
                </a:solidFill>
              </a:rPr>
              <a:t>مبالغ پرداخت شده تحت عنوان فوت، از کار افتادگی، استعفای کارگر و بازنشستگی</a:t>
            </a:r>
          </a:p>
          <a:p>
            <a:pPr algn="r">
              <a:buFont typeface="Arial" panose="020B0604020202020204" pitchFamily="34" charset="0"/>
              <a:buChar char="•"/>
            </a:pPr>
            <a:r>
              <a:rPr lang="fa-IR" sz="4800" dirty="0">
                <a:solidFill>
                  <a:srgbClr val="424242"/>
                </a:solidFill>
              </a:rPr>
              <a:t>وجوه پرداخت شده برای حقوق ایام مرخصی برای حقوق بگیران</a:t>
            </a:r>
          </a:p>
          <a:p>
            <a:pPr algn="r">
              <a:buFont typeface="Arial" panose="020B0604020202020204" pitchFamily="34" charset="0"/>
              <a:buChar char="•"/>
            </a:pPr>
            <a:r>
              <a:rPr lang="fa-IR" sz="4800" dirty="0">
                <a:solidFill>
                  <a:srgbClr val="424242"/>
                </a:solidFill>
              </a:rPr>
              <a:t>مبالغ پرداخت شده به ارزش یک دوازدهم عیدی</a:t>
            </a:r>
          </a:p>
          <a:p>
            <a:pPr algn="r">
              <a:buFont typeface="Arial" panose="020B0604020202020204" pitchFamily="34" charset="0"/>
              <a:buChar char="•"/>
            </a:pPr>
            <a:r>
              <a:rPr lang="fa-IR" sz="4800" dirty="0">
                <a:solidFill>
                  <a:srgbClr val="424242"/>
                </a:solidFill>
              </a:rPr>
              <a:t>حقوق کارکنان شاغل مناطق آزاد تجاری</a:t>
            </a:r>
          </a:p>
          <a:p>
            <a:pPr algn="r">
              <a:buFont typeface="Arial" panose="020B0604020202020204" pitchFamily="34" charset="0"/>
              <a:buChar char="•"/>
            </a:pPr>
            <a:r>
              <a:rPr lang="fa-IR" sz="4800" dirty="0">
                <a:solidFill>
                  <a:srgbClr val="424242"/>
                </a:solidFill>
              </a:rPr>
              <a:t>پرداختی  وجوه به پزشک و بیمارستان جهت معالجه ی کارکنان یا معالجه ی افراد تحت تکفل این دسته از افراد به وسیله ی حقوق بگیرها به شکل مستقیم</a:t>
            </a:r>
          </a:p>
          <a:p>
            <a:pPr algn="r">
              <a:buFont typeface="Arial" panose="020B0604020202020204" pitchFamily="34" charset="0"/>
              <a:buChar char="•"/>
            </a:pPr>
            <a:r>
              <a:rPr lang="fa-IR" sz="4800" dirty="0">
                <a:solidFill>
                  <a:srgbClr val="424242"/>
                </a:solidFill>
              </a:rPr>
              <a:t>و با استناد اسناد و مدارک اثبات کننده.</a:t>
            </a:r>
          </a:p>
          <a:p>
            <a:pPr algn="r">
              <a:buFont typeface="Arial" panose="020B0604020202020204" pitchFamily="34" charset="0"/>
              <a:buChar char="•"/>
            </a:pPr>
            <a:r>
              <a:rPr lang="fa-IR" sz="4800" dirty="0">
                <a:solidFill>
                  <a:srgbClr val="424242"/>
                </a:solidFill>
              </a:rPr>
              <a:t>مبلغی معادل با نیمی از مالیات حقوق کارکنان شاغل در مناطق کمتر توسعه یافته.</a:t>
            </a:r>
          </a:p>
          <a:p>
            <a:pPr algn="r">
              <a:buFont typeface="Arial" panose="020B0604020202020204" pitchFamily="34" charset="0"/>
              <a:buChar char="•"/>
            </a:pPr>
            <a:r>
              <a:rPr lang="fa-IR" sz="4800" dirty="0">
                <a:solidFill>
                  <a:srgbClr val="424242"/>
                </a:solidFill>
              </a:rPr>
              <a:t>پرداخت مبالغی برابر با دو دوازدهم مزایای غیرنقدی پرداخت شده به کارکنان.</a:t>
            </a:r>
          </a:p>
          <a:p>
            <a:endParaRPr lang="en-US" sz="1200" dirty="0">
              <a:ea typeface="Verdana" panose="020B0604030504040204" pitchFamily="34" charset="0"/>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364466974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695818"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p:txBody>
          <a:bodyPr/>
          <a:lstStyle/>
          <a:p>
            <a:r>
              <a:rPr lang="fa-IR" b="1" i="0" dirty="0">
                <a:solidFill>
                  <a:srgbClr val="424242"/>
                </a:solidFill>
                <a:effectLst/>
              </a:rPr>
              <a:t>نکته ی مهم </a:t>
            </a:r>
            <a:endParaRPr lang="en-US" dirty="0"/>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428092" y="1775749"/>
            <a:ext cx="10713791" cy="4714479"/>
          </a:xfrm>
        </p:spPr>
        <p:txBody>
          <a:bodyPr>
            <a:normAutofit fontScale="92500"/>
          </a:bodyPr>
          <a:lstStyle/>
          <a:p>
            <a:pPr>
              <a:buFont typeface="Wingdings" panose="05000000000000000000" pitchFamily="2" charset="2"/>
              <a:buChar char="v"/>
            </a:pPr>
            <a:r>
              <a:rPr lang="fa-IR" b="0" i="0" dirty="0">
                <a:solidFill>
                  <a:srgbClr val="424242"/>
                </a:solidFill>
                <a:effectLst/>
              </a:rPr>
              <a:t>هزینه های درمانی کارکنان قابل کسر توسط کارفرما نیست و کارکنان بر اساس ماده ۸۷ قانون مالیات های مستقیم به عنوان یک مودی حقیقی می بایست به صورت کتبی درخواست استرداد اضافه پرداختی بابت مالیات حقوق خود را مطالبه کند.</a:t>
            </a:r>
          </a:p>
          <a:p>
            <a:pPr>
              <a:buFont typeface="Wingdings" panose="05000000000000000000" pitchFamily="2" charset="2"/>
              <a:buChar char="v"/>
            </a:pPr>
            <a:r>
              <a:rPr lang="fa-IR" b="0" i="0" dirty="0">
                <a:solidFill>
                  <a:srgbClr val="424242"/>
                </a:solidFill>
                <a:effectLst/>
              </a:rPr>
              <a:t>سنوات خدمت و مرخصی در دوران بازنشستگی شامل موارد رو به رو است: چنانچه پس از تسویه ی کارمند با شرکت و پس از آنکه سنوات خدمات کارکنان در پایان زمان قرارداد پرداخت شود مشمول مالیات نمی شود. چنانچه حقوق بگیر پس از دریافت سنوات خدمت در شرکت حضور داشته باشد مشمول پرداخت نمیشود. کل بیمه سهم کارگر معاف از مالیات است. ( بر اساس بخشنامه شماره ۱۹۴۱۸/۴۳۸۵/۲۱۱ مورخ ۱۳۸۳/۱۱/۰۷ سازمان امور مالیاتی کشور در سال های گذشته ، معافیت بیمه سهم کارگر برابر با دو هفتم بیمه بود).</a:t>
            </a:r>
          </a:p>
          <a:p>
            <a:pPr>
              <a:buFont typeface="Wingdings" panose="05000000000000000000" pitchFamily="2" charset="2"/>
              <a:buChar char="v"/>
            </a:pPr>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6" name="Rectangle 15"/>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346874670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695818"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p:txBody>
          <a:bodyPr/>
          <a:lstStyle/>
          <a:p>
            <a:r>
              <a:rPr lang="fa-IR" b="1" i="0" dirty="0">
                <a:solidFill>
                  <a:srgbClr val="424242"/>
                </a:solidFill>
                <a:effectLst/>
              </a:rPr>
              <a:t>مالیات حقوق شغل دوم</a:t>
            </a:r>
            <a:endParaRPr lang="en-US" dirty="0"/>
          </a:p>
        </p:txBody>
      </p:sp>
      <p:sp>
        <p:nvSpPr>
          <p:cNvPr id="6" name="Content Placeholder 5">
            <a:extLst>
              <a:ext uri="{FF2B5EF4-FFF2-40B4-BE49-F238E27FC236}">
                <a16:creationId xmlns:a16="http://schemas.microsoft.com/office/drawing/2014/main" id="{5E5F97A8-993C-50A2-DD9B-C9A9AB3C46D2}"/>
              </a:ext>
            </a:extLst>
          </p:cNvPr>
          <p:cNvSpPr>
            <a:spLocks noGrp="1"/>
          </p:cNvSpPr>
          <p:nvPr>
            <p:ph idx="1"/>
          </p:nvPr>
        </p:nvSpPr>
        <p:spPr>
          <a:xfrm>
            <a:off x="1428092" y="1775749"/>
            <a:ext cx="10713791" cy="4714479"/>
          </a:xfrm>
        </p:spPr>
        <p:txBody>
          <a:bodyPr>
            <a:normAutofit/>
          </a:bodyPr>
          <a:lstStyle/>
          <a:p>
            <a:pPr>
              <a:buFont typeface="Wingdings" panose="05000000000000000000" pitchFamily="2" charset="2"/>
              <a:buChar char="v"/>
            </a:pPr>
            <a:r>
              <a:rPr lang="fa-IR" b="0" i="0" dirty="0">
                <a:solidFill>
                  <a:srgbClr val="424242"/>
                </a:solidFill>
                <a:effectLst/>
              </a:rPr>
              <a:t>افرادی که دو شغل دارند باید از حقوق شغل دوم خود نیز مالیات بپردازند. طبق قانون مالیات‌های مستقیم، از مجموع درآمد اشخاص حقیقی که بیش از یک شغل دارند مبلغی به عنوان مالیات کسر می‌شود. نرخ مالیات حقوق دو شغله ها درصورتی که جمع درآمد بیشتر از یک میلیارد ریال باشد پس از کسر هزینه‌های قابل قبول مبلغی معادل نرخ تعیین شده در ماده ۱۳۱  است. فرقی نمی‌کند که مجموع درآمد افراد از دو منبع باشد یا از چند منبع مختلف، معاف از مالیات باشد و یا غیرمعاف از مالیات، در هرصورت از حقوق این افراد مبلغ مالیات کسر می‌گردد.</a:t>
            </a:r>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6" name="Rectangle 15"/>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spTree>
    <p:extLst>
      <p:ext uri="{BB962C8B-B14F-4D97-AF65-F5344CB8AC3E}">
        <p14:creationId xmlns:p14="http://schemas.microsoft.com/office/powerpoint/2010/main" val="76956653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44000">
                <a:srgbClr val="11D8D4">
                  <a:alpha val="55000"/>
                </a:srgbClr>
              </a:gs>
              <a:gs pos="15000">
                <a:srgbClr val="CFF6F8">
                  <a:lumMod val="95000"/>
                  <a:lumOff val="5000"/>
                  <a:alpha val="49000"/>
                </a:srgbClr>
              </a:gs>
              <a:gs pos="97248">
                <a:srgbClr val="11C5C9"/>
              </a:gs>
              <a:gs pos="76000">
                <a:srgbClr val="11D8D4"/>
              </a:gs>
              <a:gs pos="0">
                <a:schemeClr val="bg1">
                  <a:alpha val="0"/>
                  <a:lumMod val="0"/>
                  <a:lumOff val="100000"/>
                </a:schemeClr>
              </a:gs>
            </a:gsLst>
            <a:path path="circle">
              <a:fillToRect l="100000" b="100000"/>
            </a:path>
            <a:tileRect t="-100000" r="-100000"/>
          </a:gra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3618411" y="447963"/>
            <a:ext cx="7791032" cy="691299"/>
          </a:xfrm>
        </p:spPr>
        <p:txBody>
          <a:bodyPr/>
          <a:lstStyle/>
          <a:p>
            <a:r>
              <a:rPr lang="fa-IR" sz="3200" b="1" dirty="0"/>
              <a:t>نرخ جدول مالیات حقوق(ماده85)</a:t>
            </a:r>
            <a:endParaRPr lang="fa-IR" sz="3200"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rgbClr val="11D8D4"/>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panose="00000500000000000000" pitchFamily="50" charset="-78"/>
              </a:rPr>
              <a:t>Khanehesabdari.com</a:t>
            </a:r>
          </a:p>
        </p:txBody>
      </p:sp>
      <p:pic>
        <p:nvPicPr>
          <p:cNvPr id="8" name="Content Placeholder 7">
            <a:extLst>
              <a:ext uri="{FF2B5EF4-FFF2-40B4-BE49-F238E27FC236}">
                <a16:creationId xmlns:a16="http://schemas.microsoft.com/office/drawing/2014/main" id="{5F31E742-432A-DFDF-0D2E-4EFCD20B6E8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87639" y="2564905"/>
            <a:ext cx="10421804" cy="3199826"/>
          </a:xfrm>
        </p:spPr>
      </p:pic>
    </p:spTree>
    <p:extLst>
      <p:ext uri="{BB962C8B-B14F-4D97-AF65-F5344CB8AC3E}">
        <p14:creationId xmlns:p14="http://schemas.microsoft.com/office/powerpoint/2010/main" val="3558404348"/>
      </p:ext>
    </p:extLst>
  </p:cSld>
  <p:clrMapOvr>
    <a:masterClrMapping/>
  </p:clrMapOvr>
  <p:transition spd="slow">
    <p:wipe/>
  </p:transition>
</p:sld>
</file>

<file path=ppt/theme/theme1.xml><?xml version="1.0" encoding="utf-8"?>
<a:theme xmlns:a="http://schemas.openxmlformats.org/drawingml/2006/main" name="rashasite.i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7713</TotalTime>
  <Words>3939</Words>
  <Application>Microsoft Office PowerPoint</Application>
  <PresentationFormat>Widescreen</PresentationFormat>
  <Paragraphs>279</Paragraphs>
  <Slides>53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Yekan Bakh</vt:lpstr>
      <vt:lpstr>Calibri Light</vt:lpstr>
      <vt:lpstr>Arial</vt:lpstr>
      <vt:lpstr>Wingdings</vt:lpstr>
      <vt:lpstr>rashasite.ir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rashasite.ir</dc:creator>
  <cp:lastModifiedBy>m</cp:lastModifiedBy>
  <cp:revision>126</cp:revision>
  <dcterms:created xsi:type="dcterms:W3CDTF">2023-01-24T19:54:27Z</dcterms:created>
  <dcterms:modified xsi:type="dcterms:W3CDTF">2023-11-14T11:06:37Z</dcterms:modified>
</cp:coreProperties>
</file>