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7" r:id="rId1"/>
  </p:sldMasterIdLst>
  <p:notesMasterIdLst>
    <p:notesMasterId r:id="rId37"/>
  </p:notesMasterIdLst>
  <p:sldIdLst>
    <p:sldId id="462" r:id="rId2"/>
    <p:sldId id="465" r:id="rId3"/>
    <p:sldId id="4145" r:id="rId4"/>
    <p:sldId id="4189" r:id="rId5"/>
    <p:sldId id="4191" r:id="rId6"/>
    <p:sldId id="4192" r:id="rId7"/>
    <p:sldId id="4193" r:id="rId8"/>
    <p:sldId id="4194" r:id="rId9"/>
    <p:sldId id="4195" r:id="rId10"/>
    <p:sldId id="4196" r:id="rId11"/>
    <p:sldId id="4197" r:id="rId12"/>
    <p:sldId id="4188" r:id="rId13"/>
    <p:sldId id="4198" r:id="rId14"/>
    <p:sldId id="4199" r:id="rId15"/>
    <p:sldId id="4201" r:id="rId16"/>
    <p:sldId id="4202" r:id="rId17"/>
    <p:sldId id="4203" r:id="rId18"/>
    <p:sldId id="4204" r:id="rId19"/>
    <p:sldId id="4168" r:id="rId20"/>
    <p:sldId id="4205" r:id="rId21"/>
    <p:sldId id="4206" r:id="rId22"/>
    <p:sldId id="4173" r:id="rId23"/>
    <p:sldId id="4174" r:id="rId24"/>
    <p:sldId id="4175" r:id="rId25"/>
    <p:sldId id="4176" r:id="rId26"/>
    <p:sldId id="4177" r:id="rId27"/>
    <p:sldId id="4207" r:id="rId28"/>
    <p:sldId id="4208" r:id="rId29"/>
    <p:sldId id="4209" r:id="rId30"/>
    <p:sldId id="4210" r:id="rId31"/>
    <p:sldId id="4211" r:id="rId32"/>
    <p:sldId id="4212" r:id="rId33"/>
    <p:sldId id="4213" r:id="rId34"/>
    <p:sldId id="4214" r:id="rId35"/>
    <p:sldId id="4215" r:id="rId36"/>
  </p:sldIdLst>
  <p:sldSz cx="12192000" cy="6858000"/>
  <p:notesSz cx="6858000" cy="9144000"/>
  <p:embeddedFontLst>
    <p:embeddedFont>
      <p:font typeface="Yekan Bakh" panose="01000504000000020004" pitchFamily="2" charset="-78"/>
      <p:regular r:id="rId38"/>
      <p:bold r:id="rId39"/>
    </p:embeddedFont>
    <p:embeddedFont>
      <p:font typeface="Vazir" panose="020B0603030804020204" pitchFamily="34" charset="-78"/>
      <p:regular r:id="rId40"/>
      <p:bold r:id="rId41"/>
    </p:embeddedFont>
    <p:embeddedFont>
      <p:font typeface="Estedad Black" panose="02000A03000000000000" pitchFamily="2" charset="-78"/>
      <p:bold r:id="rId42"/>
    </p:embeddedFon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
      <p:font typeface="Yekan Bakh SemiBold" panose="00000700000000000000" pitchFamily="2" charset="-78"/>
      <p:bold r:id="rId49"/>
    </p:embeddedFont>
    <p:embeddedFont>
      <p:font typeface="Verdana" panose="020B060403050404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97CF23-7534-4119-BBB3-2415BD573A3C}">
          <p14:sldIdLst>
            <p14:sldId id="462"/>
            <p14:sldId id="465"/>
            <p14:sldId id="4145"/>
            <p14:sldId id="4189"/>
            <p14:sldId id="4191"/>
            <p14:sldId id="4192"/>
            <p14:sldId id="4193"/>
            <p14:sldId id="4194"/>
            <p14:sldId id="4195"/>
            <p14:sldId id="4196"/>
            <p14:sldId id="4197"/>
            <p14:sldId id="4188"/>
            <p14:sldId id="4198"/>
            <p14:sldId id="4199"/>
            <p14:sldId id="4201"/>
            <p14:sldId id="4202"/>
            <p14:sldId id="4203"/>
            <p14:sldId id="4204"/>
            <p14:sldId id="4168"/>
            <p14:sldId id="4205"/>
            <p14:sldId id="4206"/>
            <p14:sldId id="4173"/>
            <p14:sldId id="4174"/>
            <p14:sldId id="4175"/>
            <p14:sldId id="4176"/>
            <p14:sldId id="4177"/>
            <p14:sldId id="4207"/>
            <p14:sldId id="4208"/>
            <p14:sldId id="4209"/>
            <p14:sldId id="4210"/>
            <p14:sldId id="4211"/>
            <p14:sldId id="4212"/>
            <p14:sldId id="4213"/>
            <p14:sldId id="4214"/>
            <p14:sldId id="4215"/>
          </p14:sldIdLst>
        </p14:section>
        <p14:section name="Untitled Section" id="{6E9F560E-70D5-4CDD-9AC7-4B4A51FD8AF2}">
          <p14:sldIdLst/>
        </p14:section>
        <p14:section name="Untitled Section" id="{4A027FE2-3415-45E4-A201-00DF9141627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440"/>
    <a:srgbClr val="11D8D4"/>
    <a:srgbClr val="12D7D0"/>
    <a:srgbClr val="11C5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364" autoAdjust="0"/>
  </p:normalViewPr>
  <p:slideViewPr>
    <p:cSldViewPr snapToGrid="0">
      <p:cViewPr varScale="1">
        <p:scale>
          <a:sx n="103" d="100"/>
          <a:sy n="103" d="100"/>
        </p:scale>
        <p:origin x="114"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Yekan Bakh" panose="00000500000000000000" pitchFamily="50" charset="-78"/>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Yekan Bakh" panose="00000500000000000000" pitchFamily="50" charset="-78"/>
              </a:defRPr>
            </a:lvl1pPr>
          </a:lstStyle>
          <a:p>
            <a:fld id="{47F0B5D2-9B53-468C-9DB7-FF5332020573}" type="datetimeFigureOut">
              <a:rPr lang="en-US" smtClean="0"/>
              <a:pPr/>
              <a:t>10/1/2023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Yekan Bakh" panose="00000500000000000000" pitchFamily="50" charset="-78"/>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Yekan Bakh" panose="00000500000000000000" pitchFamily="50" charset="-78"/>
              </a:defRPr>
            </a:lvl1pPr>
          </a:lstStyle>
          <a:p>
            <a:fld id="{9247FFBF-ECEF-4312-9291-AD73209BE584}" type="slidenum">
              <a:rPr lang="en-US" smtClean="0"/>
              <a:pPr/>
              <a:t>‹#›</a:t>
            </a:fld>
            <a:endParaRPr lang="en-US" dirty="0"/>
          </a:p>
        </p:txBody>
      </p:sp>
    </p:spTree>
    <p:extLst>
      <p:ext uri="{BB962C8B-B14F-4D97-AF65-F5344CB8AC3E}">
        <p14:creationId xmlns:p14="http://schemas.microsoft.com/office/powerpoint/2010/main" val="15122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Yekan Bakh" panose="00000500000000000000" pitchFamily="50" charset="-78"/>
        <a:ea typeface="+mn-ea"/>
        <a:cs typeface="+mn-cs"/>
      </a:defRPr>
    </a:lvl1pPr>
    <a:lvl2pPr marL="457200" algn="l" defTabSz="914400" rtl="0" eaLnBrk="1" latinLnBrk="0" hangingPunct="1">
      <a:defRPr sz="1200" kern="1200">
        <a:solidFill>
          <a:schemeClr val="tx1"/>
        </a:solidFill>
        <a:latin typeface="Yekan Bakh" panose="00000500000000000000" pitchFamily="50" charset="-78"/>
        <a:ea typeface="+mn-ea"/>
        <a:cs typeface="+mn-cs"/>
      </a:defRPr>
    </a:lvl2pPr>
    <a:lvl3pPr marL="914400" algn="l" defTabSz="914400" rtl="0" eaLnBrk="1" latinLnBrk="0" hangingPunct="1">
      <a:defRPr sz="1200" kern="1200">
        <a:solidFill>
          <a:schemeClr val="tx1"/>
        </a:solidFill>
        <a:latin typeface="Yekan Bakh" panose="00000500000000000000" pitchFamily="50" charset="-78"/>
        <a:ea typeface="+mn-ea"/>
        <a:cs typeface="+mn-cs"/>
      </a:defRPr>
    </a:lvl3pPr>
    <a:lvl4pPr marL="1371600" algn="l" defTabSz="914400" rtl="0" eaLnBrk="1" latinLnBrk="0" hangingPunct="1">
      <a:defRPr sz="1200" kern="1200">
        <a:solidFill>
          <a:schemeClr val="tx1"/>
        </a:solidFill>
        <a:latin typeface="Yekan Bakh" panose="00000500000000000000" pitchFamily="50" charset="-78"/>
        <a:ea typeface="+mn-ea"/>
        <a:cs typeface="+mn-cs"/>
      </a:defRPr>
    </a:lvl4pPr>
    <a:lvl5pPr marL="1828800" algn="l" defTabSz="914400" rtl="0" eaLnBrk="1" latinLnBrk="0" hangingPunct="1">
      <a:defRPr sz="1200" kern="1200">
        <a:solidFill>
          <a:schemeClr val="tx1"/>
        </a:solidFill>
        <a:latin typeface="Yekan Bakh" panose="00000500000000000000" pitchFamily="50" charset="-7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47FFBF-ECEF-4312-9291-AD73209BE584}" type="slidenum">
              <a:rPr lang="en-US" smtClean="0"/>
              <a:t>1</a:t>
            </a:fld>
            <a:endParaRPr lang="en-US"/>
          </a:p>
        </p:txBody>
      </p:sp>
    </p:spTree>
    <p:extLst>
      <p:ext uri="{BB962C8B-B14F-4D97-AF65-F5344CB8AC3E}">
        <p14:creationId xmlns:p14="http://schemas.microsoft.com/office/powerpoint/2010/main" val="2297751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23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791076" y="276225"/>
            <a:ext cx="7181850" cy="6343650"/>
          </a:xfrm>
          <a:custGeom>
            <a:avLst/>
            <a:gdLst>
              <a:gd name="connsiteX0" fmla="*/ 0 w 5543550"/>
              <a:gd name="connsiteY0" fmla="*/ 0 h 6324600"/>
              <a:gd name="connsiteX1" fmla="*/ 5543550 w 5543550"/>
              <a:gd name="connsiteY1" fmla="*/ 0 h 6324600"/>
              <a:gd name="connsiteX2" fmla="*/ 5543550 w 5543550"/>
              <a:gd name="connsiteY2" fmla="*/ 6324600 h 6324600"/>
              <a:gd name="connsiteX3" fmla="*/ 0 w 5543550"/>
              <a:gd name="connsiteY3" fmla="*/ 6324600 h 6324600"/>
              <a:gd name="connsiteX4" fmla="*/ 0 w 5543550"/>
              <a:gd name="connsiteY4" fmla="*/ 0 h 6324600"/>
              <a:gd name="connsiteX0" fmla="*/ 1638300 w 7181850"/>
              <a:gd name="connsiteY0" fmla="*/ 0 h 6343650"/>
              <a:gd name="connsiteX1" fmla="*/ 7181850 w 7181850"/>
              <a:gd name="connsiteY1" fmla="*/ 0 h 6343650"/>
              <a:gd name="connsiteX2" fmla="*/ 7181850 w 7181850"/>
              <a:gd name="connsiteY2" fmla="*/ 6324600 h 6343650"/>
              <a:gd name="connsiteX3" fmla="*/ 0 w 7181850"/>
              <a:gd name="connsiteY3" fmla="*/ 6343650 h 6343650"/>
              <a:gd name="connsiteX4" fmla="*/ 1638300 w 7181850"/>
              <a:gd name="connsiteY4" fmla="*/ 0 h 634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850" h="6343650">
                <a:moveTo>
                  <a:pt x="1638300" y="0"/>
                </a:moveTo>
                <a:lnTo>
                  <a:pt x="7181850" y="0"/>
                </a:lnTo>
                <a:lnTo>
                  <a:pt x="7181850" y="6324600"/>
                </a:lnTo>
                <a:lnTo>
                  <a:pt x="0" y="6343650"/>
                </a:lnTo>
                <a:lnTo>
                  <a:pt x="1638300" y="0"/>
                </a:lnTo>
                <a:close/>
              </a:path>
            </a:pathLst>
          </a:custGeom>
          <a:solidFill>
            <a:schemeClr val="bg1">
              <a:lumMod val="95000"/>
            </a:schemeClr>
          </a:solidFill>
        </p:spPr>
        <p:txBody>
          <a:bodyPr/>
          <a:lstStyle>
            <a:lvl1pPr>
              <a:defRPr>
                <a:latin typeface="Yekan Bakh" panose="00000500000000000000" pitchFamily="50" charset="-78"/>
                <a:cs typeface="Yekan Bakh" panose="00000500000000000000" pitchFamily="50" charset="-78"/>
              </a:defRPr>
            </a:lvl1pPr>
          </a:lstStyle>
          <a:p>
            <a:endParaRPr lang="fa-IR" dirty="0"/>
          </a:p>
        </p:txBody>
      </p:sp>
      <p:sp>
        <p:nvSpPr>
          <p:cNvPr id="13" name="Text Placeholder 12"/>
          <p:cNvSpPr>
            <a:spLocks noGrp="1"/>
          </p:cNvSpPr>
          <p:nvPr>
            <p:ph type="body" sz="quarter" idx="14" hasCustomPrompt="1"/>
          </p:nvPr>
        </p:nvSpPr>
        <p:spPr>
          <a:xfrm>
            <a:off x="385278" y="1438275"/>
            <a:ext cx="4667250" cy="2705100"/>
          </a:xfrm>
          <a:prstGeom prst="rect">
            <a:avLst/>
          </a:prstGeom>
        </p:spPr>
        <p:txBody>
          <a:bodyPr>
            <a:normAutofit/>
          </a:bodyPr>
          <a:lstStyle>
            <a:lvl1pPr marL="0" indent="0" algn="r" rtl="1">
              <a:lnSpc>
                <a:spcPct val="114000"/>
              </a:lnSpc>
              <a:buNone/>
              <a:defRPr sz="7200" baseline="0">
                <a:latin typeface="Yekan Bakh" panose="00000500000000000000" pitchFamily="50" charset="-78"/>
                <a:cs typeface="Yekan Bakh" panose="00000500000000000000" pitchFamily="50" charset="-78"/>
              </a:defRPr>
            </a:lvl1pPr>
          </a:lstStyle>
          <a:p>
            <a:pPr lvl="0"/>
            <a:r>
              <a:rPr lang="fa-IR" dirty="0"/>
              <a:t>عنوان را بنویسید</a:t>
            </a:r>
          </a:p>
        </p:txBody>
      </p:sp>
      <p:sp>
        <p:nvSpPr>
          <p:cNvPr id="2" name="Text Placeholder 12">
            <a:extLst>
              <a:ext uri="{FF2B5EF4-FFF2-40B4-BE49-F238E27FC236}">
                <a16:creationId xmlns:a16="http://schemas.microsoft.com/office/drawing/2014/main" id="{A540CC1F-FF97-3B83-B898-8474F2793FE0}"/>
              </a:ext>
            </a:extLst>
          </p:cNvPr>
          <p:cNvSpPr>
            <a:spLocks noGrp="1"/>
          </p:cNvSpPr>
          <p:nvPr>
            <p:ph type="body" sz="quarter" idx="15" hasCustomPrompt="1"/>
          </p:nvPr>
        </p:nvSpPr>
        <p:spPr>
          <a:xfrm>
            <a:off x="385278" y="4524943"/>
            <a:ext cx="4186722" cy="565672"/>
          </a:xfrm>
          <a:prstGeom prst="rect">
            <a:avLst/>
          </a:prstGeom>
        </p:spPr>
        <p:txBody>
          <a:bodyPr>
            <a:noAutofit/>
          </a:bodyPr>
          <a:lstStyle>
            <a:lvl1pPr marL="0" indent="0" algn="r" rtl="1">
              <a:lnSpc>
                <a:spcPct val="114000"/>
              </a:lnSpc>
              <a:buNone/>
              <a:defRPr sz="2800" baseline="0">
                <a:latin typeface="Yekan Bakh" panose="00000500000000000000" pitchFamily="50" charset="-78"/>
                <a:cs typeface="Yekan Bakh" panose="00000500000000000000" pitchFamily="50" charset="-78"/>
              </a:defRPr>
            </a:lvl1pPr>
          </a:lstStyle>
          <a:p>
            <a:pPr lvl="0"/>
            <a:r>
              <a:rPr lang="fa-IR" dirty="0"/>
              <a:t>متن کوتاه دلخواه بنویسید</a:t>
            </a:r>
          </a:p>
        </p:txBody>
      </p:sp>
    </p:spTree>
    <p:extLst>
      <p:ext uri="{BB962C8B-B14F-4D97-AF65-F5344CB8AC3E}">
        <p14:creationId xmlns:p14="http://schemas.microsoft.com/office/powerpoint/2010/main" val="17440375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794D5D1-0179-8523-AD9F-FF01C7BB576F}"/>
              </a:ext>
            </a:extLst>
          </p:cNvPr>
          <p:cNvSpPr>
            <a:spLocks noGrp="1"/>
          </p:cNvSpPr>
          <p:nvPr>
            <p:ph type="pic" sz="quarter" idx="16"/>
          </p:nvPr>
        </p:nvSpPr>
        <p:spPr>
          <a:xfrm>
            <a:off x="396875" y="252412"/>
            <a:ext cx="6218722" cy="6348412"/>
          </a:xfrm>
          <a:custGeom>
            <a:avLst/>
            <a:gdLst>
              <a:gd name="connsiteX0" fmla="*/ 0 w 6218722"/>
              <a:gd name="connsiteY0" fmla="*/ 0 h 6348412"/>
              <a:gd name="connsiteX1" fmla="*/ 1949450 w 6218722"/>
              <a:gd name="connsiteY1" fmla="*/ 0 h 6348412"/>
              <a:gd name="connsiteX2" fmla="*/ 1949450 w 6218722"/>
              <a:gd name="connsiteY2" fmla="*/ 4762 h 6348412"/>
              <a:gd name="connsiteX3" fmla="*/ 4580422 w 6218722"/>
              <a:gd name="connsiteY3" fmla="*/ 4762 h 6348412"/>
              <a:gd name="connsiteX4" fmla="*/ 6218722 w 6218722"/>
              <a:gd name="connsiteY4" fmla="*/ 6348412 h 6348412"/>
              <a:gd name="connsiteX5" fmla="*/ 1949450 w 6218722"/>
              <a:gd name="connsiteY5" fmla="*/ 6337088 h 6348412"/>
              <a:gd name="connsiteX6" fmla="*/ 1949450 w 6218722"/>
              <a:gd name="connsiteY6" fmla="*/ 6346825 h 6348412"/>
              <a:gd name="connsiteX7" fmla="*/ 0 w 6218722"/>
              <a:gd name="connsiteY7" fmla="*/ 6346825 h 63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8722" h="6348412">
                <a:moveTo>
                  <a:pt x="0" y="0"/>
                </a:moveTo>
                <a:lnTo>
                  <a:pt x="1949450" y="0"/>
                </a:lnTo>
                <a:lnTo>
                  <a:pt x="1949450" y="4762"/>
                </a:lnTo>
                <a:lnTo>
                  <a:pt x="4580422" y="4762"/>
                </a:lnTo>
                <a:lnTo>
                  <a:pt x="6218722" y="6348412"/>
                </a:lnTo>
                <a:lnTo>
                  <a:pt x="1949450" y="6337088"/>
                </a:lnTo>
                <a:lnTo>
                  <a:pt x="1949450" y="6346825"/>
                </a:lnTo>
                <a:lnTo>
                  <a:pt x="0" y="6346825"/>
                </a:lnTo>
                <a:close/>
              </a:path>
            </a:pathLst>
          </a:custGeom>
          <a:solidFill>
            <a:schemeClr val="bg1">
              <a:lumMod val="95000"/>
            </a:schemeClr>
          </a:solidFill>
        </p:spPr>
        <p:txBody>
          <a:bodyPr wrap="square">
            <a:noAutofit/>
          </a:bodyPr>
          <a:lstStyle>
            <a:lvl1pPr>
              <a:defRPr>
                <a:latin typeface="Yekan Bakh" panose="00000500000000000000" pitchFamily="50" charset="-78"/>
              </a:defRPr>
            </a:lvl1pPr>
          </a:lstStyle>
          <a:p>
            <a:endParaRPr lang="en-US" dirty="0"/>
          </a:p>
        </p:txBody>
      </p:sp>
      <p:sp>
        <p:nvSpPr>
          <p:cNvPr id="13" name="Text Placeholder 12"/>
          <p:cNvSpPr>
            <a:spLocks noGrp="1"/>
          </p:cNvSpPr>
          <p:nvPr>
            <p:ph type="body" sz="quarter" idx="14" hasCustomPrompt="1"/>
          </p:nvPr>
        </p:nvSpPr>
        <p:spPr>
          <a:xfrm>
            <a:off x="5635726" y="2036876"/>
            <a:ext cx="5275053" cy="2796209"/>
          </a:xfrm>
          <a:prstGeom prst="rect">
            <a:avLst/>
          </a:prstGeom>
        </p:spPr>
        <p:txBody>
          <a:bodyPr>
            <a:normAutofit/>
          </a:bodyPr>
          <a:lstStyle>
            <a:lvl1pPr marL="0" indent="0" algn="r" rtl="1">
              <a:lnSpc>
                <a:spcPct val="114000"/>
              </a:lnSpc>
              <a:buNone/>
              <a:defRPr sz="7200" baseline="0">
                <a:latin typeface="Yekan Bakh" panose="00000500000000000000" pitchFamily="50" charset="-78"/>
                <a:cs typeface="Yekan Bakh" panose="00000500000000000000" pitchFamily="50" charset="-78"/>
              </a:defRPr>
            </a:lvl1pPr>
          </a:lstStyle>
          <a:p>
            <a:pPr lvl="0"/>
            <a:r>
              <a:rPr lang="fa-IR" dirty="0"/>
              <a:t>متن دلخواه بنویسید</a:t>
            </a:r>
          </a:p>
        </p:txBody>
      </p:sp>
    </p:spTree>
    <p:extLst>
      <p:ext uri="{BB962C8B-B14F-4D97-AF65-F5344CB8AC3E}">
        <p14:creationId xmlns:p14="http://schemas.microsoft.com/office/powerpoint/2010/main" val="40319359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7A98B0-3C12-712E-E47D-9D7794D2E86F}"/>
              </a:ext>
            </a:extLst>
          </p:cNvPr>
          <p:cNvSpPr>
            <a:spLocks noGrp="1"/>
          </p:cNvSpPr>
          <p:nvPr>
            <p:ph type="pic" sz="quarter" idx="10"/>
          </p:nvPr>
        </p:nvSpPr>
        <p:spPr>
          <a:xfrm>
            <a:off x="6810994" y="943769"/>
            <a:ext cx="4294187" cy="4970462"/>
          </a:xfrm>
          <a:prstGeom prst="rect">
            <a:avLst/>
          </a:prstGeom>
          <a:solidFill>
            <a:schemeClr val="bg1">
              <a:lumMod val="95000"/>
            </a:schemeClr>
          </a:solidFill>
          <a:ln w="76200">
            <a:noFill/>
          </a:ln>
        </p:spPr>
        <p:txBody>
          <a:bodyPr/>
          <a:lstStyle>
            <a:lvl1pPr>
              <a:defRPr>
                <a:latin typeface="Yekan Bakh" panose="00000500000000000000" pitchFamily="50" charset="-78"/>
              </a:defRPr>
            </a:lvl1pPr>
          </a:lstStyle>
          <a:p>
            <a:endParaRPr lang="en-US" dirty="0"/>
          </a:p>
        </p:txBody>
      </p:sp>
      <p:sp>
        <p:nvSpPr>
          <p:cNvPr id="6" name="Text Placeholder 20">
            <a:extLst>
              <a:ext uri="{FF2B5EF4-FFF2-40B4-BE49-F238E27FC236}">
                <a16:creationId xmlns:a16="http://schemas.microsoft.com/office/drawing/2014/main" id="{C108B65A-AEF4-AE05-60B5-D6C8962CDC84}"/>
              </a:ext>
            </a:extLst>
          </p:cNvPr>
          <p:cNvSpPr>
            <a:spLocks noGrp="1"/>
          </p:cNvSpPr>
          <p:nvPr>
            <p:ph type="body" sz="quarter" idx="13" hasCustomPrompt="1"/>
          </p:nvPr>
        </p:nvSpPr>
        <p:spPr>
          <a:xfrm>
            <a:off x="739105" y="1078173"/>
            <a:ext cx="4979307" cy="709684"/>
          </a:xfrm>
          <a:prstGeom prst="rect">
            <a:avLst/>
          </a:prstGeom>
        </p:spPr>
        <p:txBody>
          <a:bodyPr>
            <a:noAutofit/>
          </a:bodyPr>
          <a:lstStyle>
            <a:lvl1pPr marL="0" indent="0" algn="r" rtl="1">
              <a:buNone/>
              <a:defRPr sz="4000" baseline="0">
                <a:solidFill>
                  <a:sysClr val="windowText" lastClr="000000"/>
                </a:solidFill>
                <a:latin typeface="Yekan Bakh" panose="00000500000000000000" pitchFamily="50" charset="-78"/>
                <a:cs typeface="Yekan Bakh" panose="00000500000000000000" pitchFamily="50" charset="-78"/>
              </a:defRPr>
            </a:lvl1pPr>
          </a:lstStyle>
          <a:p>
            <a:pPr lvl="0"/>
            <a:r>
              <a:rPr lang="fa-IR" dirty="0"/>
              <a:t>عنوان اسلاید را بنویسید</a:t>
            </a:r>
          </a:p>
        </p:txBody>
      </p:sp>
      <p:sp>
        <p:nvSpPr>
          <p:cNvPr id="7" name="Content Placeholder 2">
            <a:extLst>
              <a:ext uri="{FF2B5EF4-FFF2-40B4-BE49-F238E27FC236}">
                <a16:creationId xmlns:a16="http://schemas.microsoft.com/office/drawing/2014/main" id="{D00DD526-DA62-6815-6151-3921D50E2B88}"/>
              </a:ext>
            </a:extLst>
          </p:cNvPr>
          <p:cNvSpPr>
            <a:spLocks noGrp="1"/>
          </p:cNvSpPr>
          <p:nvPr>
            <p:ph idx="1" hasCustomPrompt="1"/>
          </p:nvPr>
        </p:nvSpPr>
        <p:spPr>
          <a:xfrm>
            <a:off x="739105" y="1910687"/>
            <a:ext cx="4979307" cy="4286672"/>
          </a:xfrm>
          <a:prstGeom prst="rect">
            <a:avLst/>
          </a:prstGeom>
        </p:spPr>
        <p:txBody>
          <a:bodyPr>
            <a:normAutofit/>
          </a:bodyPr>
          <a:lstStyle>
            <a:lvl1pPr marL="342900" indent="-342900" algn="just" rtl="1">
              <a:lnSpc>
                <a:spcPct val="130000"/>
              </a:lnSpc>
              <a:spcBef>
                <a:spcPts val="0"/>
              </a:spcBef>
              <a:spcAft>
                <a:spcPts val="1800"/>
              </a:spcAft>
              <a:buFont typeface="Arial" panose="020B0604020202020204" pitchFamily="34" charset="0"/>
              <a:buChar char="•"/>
              <a:defRPr sz="2400" b="0">
                <a:latin typeface="Yekan Bakh" panose="00000500000000000000" pitchFamily="50" charset="-78"/>
                <a:cs typeface="Yekan Bakh" panose="00000500000000000000" pitchFamily="50" charset="-78"/>
              </a:defRPr>
            </a:lvl1pPr>
            <a:lvl2pPr algn="just" rtl="1">
              <a:lnSpc>
                <a:spcPct val="114000"/>
              </a:lnSpc>
              <a:spcBef>
                <a:spcPts val="0"/>
              </a:spcBef>
              <a:spcAft>
                <a:spcPts val="600"/>
              </a:spcAft>
              <a:defRPr sz="2400">
                <a:latin typeface="Yekan Bakh" panose="00000500000000000000" pitchFamily="50" charset="-78"/>
                <a:cs typeface="Yekan Bakh" panose="00000500000000000000" pitchFamily="50" charset="-78"/>
              </a:defRPr>
            </a:lvl2pPr>
          </a:lstStyle>
          <a:p>
            <a:pPr lvl="0"/>
            <a:r>
              <a:rPr lang="fa-IR" dirty="0"/>
              <a:t>متن</a:t>
            </a:r>
          </a:p>
          <a:p>
            <a:pPr lvl="1"/>
            <a:r>
              <a:rPr lang="fa-IR" dirty="0"/>
              <a:t>زیر متن</a:t>
            </a:r>
            <a:endParaRPr lang="en-US" dirty="0"/>
          </a:p>
        </p:txBody>
      </p:sp>
    </p:spTree>
    <p:extLst>
      <p:ext uri="{BB962C8B-B14F-4D97-AF65-F5344CB8AC3E}">
        <p14:creationId xmlns:p14="http://schemas.microsoft.com/office/powerpoint/2010/main" val="405696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0">
            <a:extLst>
              <a:ext uri="{FF2B5EF4-FFF2-40B4-BE49-F238E27FC236}">
                <a16:creationId xmlns:a16="http://schemas.microsoft.com/office/drawing/2014/main" id="{2FE1A727-698D-CCF6-CC88-C18A957E2DCA}"/>
              </a:ext>
            </a:extLst>
          </p:cNvPr>
          <p:cNvSpPr>
            <a:spLocks noGrp="1"/>
          </p:cNvSpPr>
          <p:nvPr>
            <p:ph type="body" sz="quarter" idx="13" hasCustomPrompt="1"/>
          </p:nvPr>
        </p:nvSpPr>
        <p:spPr>
          <a:xfrm>
            <a:off x="4347411" y="339998"/>
            <a:ext cx="7113355" cy="691299"/>
          </a:xfrm>
          <a:prstGeom prst="rect">
            <a:avLst/>
          </a:prstGeom>
        </p:spPr>
        <p:txBody>
          <a:bodyPr>
            <a:noAutofit/>
          </a:bodyPr>
          <a:lstStyle>
            <a:lvl1pPr marL="0" indent="0" algn="r" rtl="1">
              <a:buNone/>
              <a:defRPr sz="4000" baseline="0">
                <a:solidFill>
                  <a:sysClr val="windowText" lastClr="000000"/>
                </a:solidFill>
                <a:latin typeface="Yekan Bakh" panose="00000500000000000000" pitchFamily="50" charset="-78"/>
                <a:cs typeface="Yekan Bakh" panose="00000500000000000000" pitchFamily="50" charset="-78"/>
              </a:defRPr>
            </a:lvl1pPr>
          </a:lstStyle>
          <a:p>
            <a:pPr lvl="0"/>
            <a:r>
              <a:rPr lang="fa-IR" dirty="0"/>
              <a:t>عنوان اسلاید را بنویسید</a:t>
            </a:r>
          </a:p>
        </p:txBody>
      </p:sp>
      <p:sp>
        <p:nvSpPr>
          <p:cNvPr id="8" name="Content Placeholder 2">
            <a:extLst>
              <a:ext uri="{FF2B5EF4-FFF2-40B4-BE49-F238E27FC236}">
                <a16:creationId xmlns:a16="http://schemas.microsoft.com/office/drawing/2014/main" id="{DB28E3EC-F26F-CCD3-5DF8-D133E4CBC362}"/>
              </a:ext>
            </a:extLst>
          </p:cNvPr>
          <p:cNvSpPr>
            <a:spLocks noGrp="1"/>
          </p:cNvSpPr>
          <p:nvPr>
            <p:ph idx="1" hasCustomPrompt="1"/>
          </p:nvPr>
        </p:nvSpPr>
        <p:spPr>
          <a:xfrm>
            <a:off x="739105" y="1482880"/>
            <a:ext cx="10713791" cy="4714479"/>
          </a:xfrm>
          <a:prstGeom prst="rect">
            <a:avLst/>
          </a:prstGeom>
        </p:spPr>
        <p:txBody>
          <a:bodyPr>
            <a:normAutofit/>
          </a:bodyPr>
          <a:lstStyle>
            <a:lvl1pPr marL="342900" indent="-342900" algn="just" rtl="1">
              <a:lnSpc>
                <a:spcPct val="130000"/>
              </a:lnSpc>
              <a:spcBef>
                <a:spcPts val="0"/>
              </a:spcBef>
              <a:spcAft>
                <a:spcPts val="1800"/>
              </a:spcAft>
              <a:buFont typeface="Arial" panose="020B0604020202020204" pitchFamily="34" charset="0"/>
              <a:buChar char="•"/>
              <a:defRPr sz="2400" b="0">
                <a:latin typeface="Yekan Bakh" panose="00000500000000000000" pitchFamily="50" charset="-78"/>
                <a:cs typeface="Yekan Bakh" panose="00000500000000000000" pitchFamily="50" charset="-78"/>
              </a:defRPr>
            </a:lvl1pPr>
            <a:lvl2pPr algn="just" rtl="1">
              <a:lnSpc>
                <a:spcPct val="114000"/>
              </a:lnSpc>
              <a:spcBef>
                <a:spcPts val="0"/>
              </a:spcBef>
              <a:spcAft>
                <a:spcPts val="600"/>
              </a:spcAft>
              <a:defRPr sz="2400">
                <a:latin typeface="Yekan Bakh" panose="00000500000000000000" pitchFamily="50" charset="-78"/>
                <a:cs typeface="Yekan Bakh" panose="00000500000000000000" pitchFamily="50" charset="-78"/>
              </a:defRPr>
            </a:lvl2pPr>
          </a:lstStyle>
          <a:p>
            <a:pPr lvl="0"/>
            <a:r>
              <a:rPr lang="fa-IR" dirty="0"/>
              <a:t>متن</a:t>
            </a:r>
          </a:p>
          <a:p>
            <a:pPr lvl="1"/>
            <a:r>
              <a:rPr lang="fa-IR" dirty="0"/>
              <a:t>زیر متن</a:t>
            </a:r>
            <a:endParaRPr lang="en-US" dirty="0"/>
          </a:p>
        </p:txBody>
      </p:sp>
    </p:spTree>
    <p:extLst>
      <p:ext uri="{BB962C8B-B14F-4D97-AF65-F5344CB8AC3E}">
        <p14:creationId xmlns:p14="http://schemas.microsoft.com/office/powerpoint/2010/main" val="144420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0">
            <a:extLst>
              <a:ext uri="{FF2B5EF4-FFF2-40B4-BE49-F238E27FC236}">
                <a16:creationId xmlns:a16="http://schemas.microsoft.com/office/drawing/2014/main" id="{6EEDD43B-2838-6339-CF5F-491382567B93}"/>
              </a:ext>
            </a:extLst>
          </p:cNvPr>
          <p:cNvSpPr>
            <a:spLocks noGrp="1"/>
          </p:cNvSpPr>
          <p:nvPr>
            <p:ph type="body" sz="quarter" idx="13" hasCustomPrompt="1"/>
          </p:nvPr>
        </p:nvSpPr>
        <p:spPr>
          <a:xfrm>
            <a:off x="739105" y="1078173"/>
            <a:ext cx="5549400" cy="709684"/>
          </a:xfrm>
          <a:prstGeom prst="rect">
            <a:avLst/>
          </a:prstGeom>
        </p:spPr>
        <p:txBody>
          <a:bodyPr>
            <a:noAutofit/>
          </a:bodyPr>
          <a:lstStyle>
            <a:lvl1pPr marL="0" indent="0" algn="r" rtl="1">
              <a:buNone/>
              <a:defRPr sz="4000" baseline="0">
                <a:solidFill>
                  <a:sysClr val="windowText" lastClr="000000"/>
                </a:solidFill>
                <a:latin typeface="Yekan Bakh" panose="00000500000000000000" pitchFamily="50" charset="-78"/>
                <a:cs typeface="Yekan Bakh" panose="00000500000000000000" pitchFamily="50" charset="-78"/>
              </a:defRPr>
            </a:lvl1pPr>
          </a:lstStyle>
          <a:p>
            <a:pPr lvl="0"/>
            <a:r>
              <a:rPr lang="fa-IR" dirty="0"/>
              <a:t>عنوان اسلاید را بنویسید</a:t>
            </a:r>
          </a:p>
        </p:txBody>
      </p:sp>
      <p:sp>
        <p:nvSpPr>
          <p:cNvPr id="4" name="Content Placeholder 2">
            <a:extLst>
              <a:ext uri="{FF2B5EF4-FFF2-40B4-BE49-F238E27FC236}">
                <a16:creationId xmlns:a16="http://schemas.microsoft.com/office/drawing/2014/main" id="{FFFCEC48-4E94-1616-AE81-25D87FD6BC93}"/>
              </a:ext>
            </a:extLst>
          </p:cNvPr>
          <p:cNvSpPr>
            <a:spLocks noGrp="1"/>
          </p:cNvSpPr>
          <p:nvPr>
            <p:ph idx="1" hasCustomPrompt="1"/>
          </p:nvPr>
        </p:nvSpPr>
        <p:spPr>
          <a:xfrm>
            <a:off x="739105" y="1910687"/>
            <a:ext cx="5549400" cy="4286672"/>
          </a:xfrm>
          <a:prstGeom prst="rect">
            <a:avLst/>
          </a:prstGeom>
        </p:spPr>
        <p:txBody>
          <a:bodyPr>
            <a:normAutofit/>
          </a:bodyPr>
          <a:lstStyle>
            <a:lvl1pPr marL="342900" indent="-342900" algn="just" rtl="1">
              <a:lnSpc>
                <a:spcPct val="130000"/>
              </a:lnSpc>
              <a:spcBef>
                <a:spcPts val="0"/>
              </a:spcBef>
              <a:spcAft>
                <a:spcPts val="1800"/>
              </a:spcAft>
              <a:buFont typeface="Arial" panose="020B0604020202020204" pitchFamily="34" charset="0"/>
              <a:buChar char="•"/>
              <a:defRPr sz="2400" b="0">
                <a:latin typeface="Yekan Bakh" panose="00000500000000000000" pitchFamily="50" charset="-78"/>
                <a:cs typeface="Yekan Bakh" panose="00000500000000000000" pitchFamily="50" charset="-78"/>
              </a:defRPr>
            </a:lvl1pPr>
            <a:lvl2pPr algn="just" rtl="1">
              <a:lnSpc>
                <a:spcPct val="114000"/>
              </a:lnSpc>
              <a:spcBef>
                <a:spcPts val="0"/>
              </a:spcBef>
              <a:spcAft>
                <a:spcPts val="600"/>
              </a:spcAft>
              <a:defRPr sz="2400">
                <a:latin typeface="Yekan Bakh" panose="00000500000000000000" pitchFamily="50" charset="-78"/>
                <a:cs typeface="Yekan Bakh" panose="00000500000000000000" pitchFamily="50" charset="-78"/>
              </a:defRPr>
            </a:lvl2pPr>
          </a:lstStyle>
          <a:p>
            <a:pPr lvl="0"/>
            <a:r>
              <a:rPr lang="fa-IR" dirty="0"/>
              <a:t>متن</a:t>
            </a:r>
          </a:p>
          <a:p>
            <a:pPr lvl="1"/>
            <a:r>
              <a:rPr lang="fa-IR" dirty="0"/>
              <a:t>زیر متن</a:t>
            </a:r>
            <a:endParaRPr lang="en-US" dirty="0"/>
          </a:p>
        </p:txBody>
      </p:sp>
    </p:spTree>
    <p:extLst>
      <p:ext uri="{BB962C8B-B14F-4D97-AF65-F5344CB8AC3E}">
        <p14:creationId xmlns:p14="http://schemas.microsoft.com/office/powerpoint/2010/main" val="313606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606625"/>
      </p:ext>
    </p:extLst>
  </p:cSld>
  <p:clrMap bg1="lt1" tx1="dk1" bg2="lt2" tx2="dk2" accent1="accent1" accent2="accent2" accent3="accent3" accent4="accent4" accent5="accent5" accent6="accent6" hlink="hlink" folHlink="folHlink"/>
  <p:sldLayoutIdLst>
    <p:sldLayoutId id="2147483732" r:id="rId1"/>
    <p:sldLayoutId id="2147483728" r:id="rId2"/>
    <p:sldLayoutId id="2147483730" r:id="rId3"/>
    <p:sldLayoutId id="2147483729" r:id="rId4"/>
    <p:sldLayoutId id="2147483670"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034"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a-IR"/>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hyperlink" Target="http://www.evat.ir/" TargetMode="Externa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F97EB6-3A5C-158A-22F4-75F31A2A3074}"/>
              </a:ext>
            </a:extLst>
          </p:cNvPr>
          <p:cNvSpPr/>
          <p:nvPr/>
        </p:nvSpPr>
        <p:spPr>
          <a:xfrm>
            <a:off x="8026" y="55584"/>
            <a:ext cx="12192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Yekan Bakh" panose="00000500000000000000" pitchFamily="50" charset="-78"/>
            </a:endParaRPr>
          </a:p>
        </p:txBody>
      </p:sp>
      <p:pic>
        <p:nvPicPr>
          <p:cNvPr id="21" name="Picture Placeholder 20">
            <a:extLst>
              <a:ext uri="{FF2B5EF4-FFF2-40B4-BE49-F238E27FC236}">
                <a16:creationId xmlns:a16="http://schemas.microsoft.com/office/drawing/2014/main" id="{09C679D0-EF75-F1B1-7CFC-CC627562DDD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243" r="12243"/>
          <a:stretch>
            <a:fillRect/>
          </a:stretch>
        </p:blipFill>
        <p:spPr/>
      </p:pic>
      <p:sp>
        <p:nvSpPr>
          <p:cNvPr id="6" name="Text Placeholder 5"/>
          <p:cNvSpPr>
            <a:spLocks noGrp="1"/>
          </p:cNvSpPr>
          <p:nvPr>
            <p:ph type="body" sz="quarter" idx="14"/>
          </p:nvPr>
        </p:nvSpPr>
        <p:spPr>
          <a:xfrm>
            <a:off x="0" y="1438275"/>
            <a:ext cx="4622640" cy="2705100"/>
          </a:xfrm>
        </p:spPr>
        <p:txBody>
          <a:bodyPr>
            <a:noAutofit/>
          </a:bodyPr>
          <a:lstStyle/>
          <a:p>
            <a:r>
              <a:rPr lang="fa-IR" sz="5400" b="1" dirty="0" smtClean="0">
                <a:latin typeface="Estedad Black" panose="02000A03000000000000" pitchFamily="2" charset="-78"/>
                <a:cs typeface="Estedad Black" panose="02000A03000000000000" pitchFamily="2" charset="-78"/>
              </a:rPr>
              <a:t>مالیات بر ارزش افزوده</a:t>
            </a:r>
            <a:endParaRPr lang="fa-IR" sz="2000" b="1" dirty="0">
              <a:latin typeface="Estedad Black" panose="02000A03000000000000" pitchFamily="2" charset="-78"/>
              <a:cs typeface="Estedad Black" panose="02000A03000000000000" pitchFamily="2" charset="-78"/>
            </a:endParaRPr>
          </a:p>
        </p:txBody>
      </p:sp>
      <p:cxnSp>
        <p:nvCxnSpPr>
          <p:cNvPr id="5" name="Straight Connector 4">
            <a:extLst>
              <a:ext uri="{FF2B5EF4-FFF2-40B4-BE49-F238E27FC236}">
                <a16:creationId xmlns:a16="http://schemas.microsoft.com/office/drawing/2014/main" id="{8D131A89-D5E6-CC1D-3AD7-6C09803EF0DB}"/>
              </a:ext>
            </a:extLst>
          </p:cNvPr>
          <p:cNvCxnSpPr/>
          <p:nvPr/>
        </p:nvCxnSpPr>
        <p:spPr>
          <a:xfrm flipH="1">
            <a:off x="4532129" y="276225"/>
            <a:ext cx="1675745" cy="634365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217522"/>
            <a:ext cx="425046" cy="425046"/>
          </a:xfrm>
          <a:prstGeom prst="rect">
            <a:avLst/>
          </a:prstGeom>
        </p:spPr>
      </p:pic>
      <p:cxnSp>
        <p:nvCxnSpPr>
          <p:cNvPr id="10" name="Straight Connector 9">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sp>
        <p:nvSpPr>
          <p:cNvPr id="2" name="Rectangle 1"/>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sp>
        <p:nvSpPr>
          <p:cNvPr id="12" name="Isosceles Triangle 11">
            <a:extLst>
              <a:ext uri="{FF2B5EF4-FFF2-40B4-BE49-F238E27FC236}">
                <a16:creationId xmlns:a16="http://schemas.microsoft.com/office/drawing/2014/main" id="{296C928D-C0AB-B1A0-DF22-DF66C77C0507}"/>
              </a:ext>
            </a:extLst>
          </p:cNvPr>
          <p:cNvSpPr/>
          <p:nvPr/>
        </p:nvSpPr>
        <p:spPr>
          <a:xfrm rot="16200000">
            <a:off x="4480094" y="1702771"/>
            <a:ext cx="966651" cy="681558"/>
          </a:xfrm>
          <a:prstGeom prst="triangle">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1" name="Picture 10">
            <a:extLst>
              <a:ext uri="{FF2B5EF4-FFF2-40B4-BE49-F238E27FC236}">
                <a16:creationId xmlns:a16="http://schemas.microsoft.com/office/drawing/2014/main" id="{C06553E2-53E1-1C37-DC5C-FC0EB9A492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6567" y="6016017"/>
            <a:ext cx="1312537" cy="541240"/>
          </a:xfrm>
          <a:prstGeom prst="rect">
            <a:avLst/>
          </a:prstGeom>
        </p:spPr>
      </p:pic>
      <p:sp>
        <p:nvSpPr>
          <p:cNvPr id="13" name="TextBox 12"/>
          <p:cNvSpPr txBox="1"/>
          <p:nvPr/>
        </p:nvSpPr>
        <p:spPr>
          <a:xfrm>
            <a:off x="10488792" y="6581532"/>
            <a:ext cx="1711234" cy="307777"/>
          </a:xfrm>
          <a:prstGeom prst="rect">
            <a:avLst/>
          </a:prstGeom>
          <a:noFill/>
        </p:spPr>
        <p:txBody>
          <a:bodyPr wrap="square" rtlCol="1">
            <a:spAutoFit/>
          </a:bodyPr>
          <a:lstStyle/>
          <a:p>
            <a:pPr algn="ctr"/>
            <a:r>
              <a:rPr lang="fa-IR" sz="1400" b="1" dirty="0">
                <a:solidFill>
                  <a:schemeClr val="tx1">
                    <a:lumMod val="75000"/>
                    <a:lumOff val="25000"/>
                  </a:schemeClr>
                </a:solidFill>
                <a:latin typeface="Yekan Bakh" panose="00000500000000000000" pitchFamily="50" charset="-78"/>
                <a:cs typeface="Yekan Bakh" panose="00000500000000000000" pitchFamily="50" charset="-78"/>
              </a:rPr>
              <a:t>خانه حسابداری</a:t>
            </a:r>
          </a:p>
        </p:txBody>
      </p:sp>
    </p:spTree>
    <p:extLst>
      <p:ext uri="{BB962C8B-B14F-4D97-AF65-F5344CB8AC3E}">
        <p14:creationId xmlns:p14="http://schemas.microsoft.com/office/powerpoint/2010/main" val="329729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omplete Accounting Course for Beginners from Scratch - OLECD">
            <a:extLst>
              <a:ext uri="{FF2B5EF4-FFF2-40B4-BE49-F238E27FC236}">
                <a16:creationId xmlns:a16="http://schemas.microsoft.com/office/drawing/2014/main" id="{3FFB549F-D3FA-A079-3886-1238B3AB65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888751-BB12-5C1D-8FB5-30732C277464}"/>
              </a:ext>
            </a:extLst>
          </p:cNvPr>
          <p:cNvSpPr/>
          <p:nvPr/>
        </p:nvSpPr>
        <p:spPr>
          <a:xfrm flipH="1">
            <a:off x="721889" y="2149642"/>
            <a:ext cx="5566616" cy="3894222"/>
          </a:xfrm>
          <a:prstGeom prst="rect">
            <a:avLst/>
          </a:prstGeom>
          <a:solidFill>
            <a:schemeClr val="accent6">
              <a:lumMod val="75000"/>
              <a:alpha val="18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6" name="Content Placeholder 5">
            <a:extLst>
              <a:ext uri="{FF2B5EF4-FFF2-40B4-BE49-F238E27FC236}">
                <a16:creationId xmlns:a16="http://schemas.microsoft.com/office/drawing/2014/main" id="{4F4A6C87-EE27-53B7-B146-2A10086989AB}"/>
              </a:ext>
            </a:extLst>
          </p:cNvPr>
          <p:cNvSpPr>
            <a:spLocks noGrp="1"/>
          </p:cNvSpPr>
          <p:nvPr>
            <p:ph idx="1"/>
          </p:nvPr>
        </p:nvSpPr>
        <p:spPr>
          <a:xfrm>
            <a:off x="721889" y="2149642"/>
            <a:ext cx="5521123" cy="3894222"/>
          </a:xfrm>
        </p:spPr>
        <p:txBody>
          <a:bodyPr>
            <a:normAutofit/>
          </a:bodyPr>
          <a:lstStyle/>
          <a:p>
            <a:pPr marL="0" indent="0" algn="justLow">
              <a:lnSpc>
                <a:spcPct val="150000"/>
              </a:lnSpc>
              <a:buNone/>
            </a:pPr>
            <a:r>
              <a:rPr lang="fa-IR" sz="1400" b="1" dirty="0" smtClean="0">
                <a:latin typeface="Vazir" panose="020B0603030804020204" pitchFamily="34" charset="-78"/>
                <a:ea typeface="Verdana" panose="020B0604030504040204" pitchFamily="34" charset="0"/>
                <a:cs typeface="Vazir" panose="020B0603030804020204" pitchFamily="34" charset="-78"/>
              </a:rPr>
              <a:t>طبق ماده8ق.م.ا.ا</a:t>
            </a:r>
            <a:r>
              <a:rPr lang="fa-IR" sz="1400" dirty="0" smtClean="0">
                <a:latin typeface="Vazir" panose="020B0603030804020204" pitchFamily="34" charset="-78"/>
                <a:ea typeface="Verdana" panose="020B0604030504040204" pitchFamily="34" charset="0"/>
                <a:cs typeface="Vazir" panose="020B0603030804020204" pitchFamily="34" charset="-78"/>
              </a:rPr>
              <a:t> قانون گذار سازمان امور مالیاتی را موظف کرده است که اگر </a:t>
            </a:r>
            <a:r>
              <a:rPr lang="fa-IR" sz="1400" b="1" dirty="0" smtClean="0">
                <a:latin typeface="Vazir" panose="020B0603030804020204" pitchFamily="34" charset="-78"/>
                <a:ea typeface="Verdana" panose="020B0604030504040204" pitchFamily="34" charset="0"/>
                <a:cs typeface="Vazir" panose="020B0603030804020204" pitchFamily="34" charset="-78"/>
              </a:rPr>
              <a:t>جمع مالیات و عوارض خرید </a:t>
            </a:r>
            <a:r>
              <a:rPr lang="fa-IR" sz="1400" dirty="0" smtClean="0">
                <a:latin typeface="Vazir" panose="020B0603030804020204" pitchFamily="34" charset="-78"/>
                <a:ea typeface="Verdana" panose="020B0604030504040204" pitchFamily="34" charset="0"/>
                <a:cs typeface="Vazir" panose="020B0603030804020204" pitchFamily="34" charset="-78"/>
              </a:rPr>
              <a:t>بیشتر از </a:t>
            </a:r>
            <a:r>
              <a:rPr lang="fa-IR" sz="1400" b="1" dirty="0" smtClean="0">
                <a:latin typeface="Vazir" panose="020B0603030804020204" pitchFamily="34" charset="-78"/>
                <a:ea typeface="Verdana" panose="020B0604030504040204" pitchFamily="34" charset="0"/>
                <a:cs typeface="Vazir" panose="020B0603030804020204" pitchFamily="34" charset="-78"/>
              </a:rPr>
              <a:t>جمع مالیات و عوارض فروش </a:t>
            </a:r>
            <a:r>
              <a:rPr lang="fa-IR" sz="1400" dirty="0" smtClean="0">
                <a:latin typeface="Vazir" panose="020B0603030804020204" pitchFamily="34" charset="-78"/>
                <a:ea typeface="Verdana" panose="020B0604030504040204" pitchFamily="34" charset="0"/>
                <a:cs typeface="Vazir" panose="020B0603030804020204" pitchFamily="34" charset="-78"/>
              </a:rPr>
              <a:t>باشد مازاد آن به دوره یا دوره های مالیاتی بعد منتقل شود.</a:t>
            </a:r>
          </a:p>
          <a:p>
            <a:pPr marL="0" indent="0" algn="justLow">
              <a:lnSpc>
                <a:spcPct val="150000"/>
              </a:lnSpc>
              <a:buNone/>
            </a:pPr>
            <a:r>
              <a:rPr lang="fa-IR" sz="1400" b="1" dirty="0" smtClean="0">
                <a:latin typeface="Vazir" panose="020B0603030804020204" pitchFamily="34" charset="-78"/>
                <a:ea typeface="Verdana" panose="020B0604030504040204" pitchFamily="34" charset="0"/>
                <a:cs typeface="Vazir" panose="020B0603030804020204" pitchFamily="34" charset="-78"/>
              </a:rPr>
              <a:t>بر فرض مثال: </a:t>
            </a:r>
            <a:r>
              <a:rPr lang="fa-IR" sz="1400" dirty="0" smtClean="0">
                <a:latin typeface="Vazir" panose="020B0603030804020204" pitchFamily="34" charset="-78"/>
                <a:ea typeface="Verdana" panose="020B0604030504040204" pitchFamily="34" charset="0"/>
                <a:cs typeface="Vazir" panose="020B0603030804020204" pitchFamily="34" charset="-78"/>
              </a:rPr>
              <a:t>اگر جمع کل مالیات و عوارض خرید در دوره بهار 150.000ریال و جمع کل مالیات و عوارض فروش در دوره بهار 100.000ریال شود این 50.000ریال اضافه به دوره تابستان منتقل و از مالیات و عوارض فروش فصل تابستان کسر خواهد شد و حتی مودی میتواند درخواست </a:t>
            </a:r>
            <a:r>
              <a:rPr lang="fa-IR" sz="1400" b="1" dirty="0" smtClean="0">
                <a:latin typeface="Vazir" panose="020B0603030804020204" pitchFamily="34" charset="-78"/>
                <a:ea typeface="Verdana" panose="020B0604030504040204" pitchFamily="34" charset="0"/>
                <a:cs typeface="Vazir" panose="020B0603030804020204" pitchFamily="34" charset="-78"/>
              </a:rPr>
              <a:t>استرداد</a:t>
            </a:r>
            <a:r>
              <a:rPr lang="fa-IR" sz="1400" dirty="0" smtClean="0">
                <a:latin typeface="Vazir" panose="020B0603030804020204" pitchFamily="34" charset="-78"/>
                <a:ea typeface="Verdana" panose="020B0604030504040204" pitchFamily="34" charset="0"/>
                <a:cs typeface="Vazir" panose="020B0603030804020204" pitchFamily="34" charset="-78"/>
              </a:rPr>
              <a:t> اضافه پرداخت را داشته باشد.</a:t>
            </a:r>
          </a:p>
          <a:p>
            <a:pPr marL="0" indent="0" algn="justLow" rtl="0">
              <a:lnSpc>
                <a:spcPct val="150000"/>
              </a:lnSpc>
              <a:buNone/>
            </a:pPr>
            <a:r>
              <a:rPr lang="en-US" sz="1400" b="1" dirty="0" smtClean="0">
                <a:latin typeface="Vazir" panose="020B0603030804020204" pitchFamily="34" charset="-78"/>
                <a:ea typeface="Verdana" panose="020B0604030504040204" pitchFamily="34" charset="0"/>
                <a:cs typeface="Vazir" panose="020B0603030804020204" pitchFamily="34" charset="-78"/>
              </a:rPr>
              <a:t>150.000 – 100.000 = 50.000</a:t>
            </a:r>
            <a:endParaRPr lang="fa-IR" sz="1400" b="1" dirty="0" smtClean="0">
              <a:latin typeface="Vazir" panose="020B0603030804020204" pitchFamily="34" charset="-78"/>
              <a:ea typeface="Verdana" panose="020B0604030504040204" pitchFamily="34" charset="0"/>
              <a:cs typeface="Vazir" panose="020B0603030804020204" pitchFamily="34" charset="-78"/>
            </a:endParaRPr>
          </a:p>
        </p:txBody>
      </p:sp>
      <p:sp>
        <p:nvSpPr>
          <p:cNvPr id="7" name="Text Placeholder 6">
            <a:extLst>
              <a:ext uri="{FF2B5EF4-FFF2-40B4-BE49-F238E27FC236}">
                <a16:creationId xmlns:a16="http://schemas.microsoft.com/office/drawing/2014/main" id="{64E4E999-16F0-ABE2-3413-EDD337AB8BBD}"/>
              </a:ext>
            </a:extLst>
          </p:cNvPr>
          <p:cNvSpPr>
            <a:spLocks noGrp="1"/>
          </p:cNvSpPr>
          <p:nvPr>
            <p:ph type="body" sz="quarter" idx="13"/>
          </p:nvPr>
        </p:nvSpPr>
        <p:spPr>
          <a:xfrm>
            <a:off x="2194560" y="1078173"/>
            <a:ext cx="4093945" cy="709684"/>
          </a:xfrm>
        </p:spPr>
        <p:txBody>
          <a:bodyPr/>
          <a:lstStyle/>
          <a:p>
            <a:r>
              <a:rPr lang="fa-IR" sz="3600" b="1" dirty="0" smtClean="0">
                <a:latin typeface="Estedad Black" panose="02000A03000000000000" pitchFamily="2" charset="-78"/>
                <a:cs typeface="Estedad Black" panose="02000A03000000000000" pitchFamily="2" charset="-78"/>
              </a:rPr>
              <a:t>نکته8-اعتبار </a:t>
            </a:r>
            <a:r>
              <a:rPr lang="fa-IR" sz="3600" b="1" dirty="0" smtClean="0">
                <a:latin typeface="Estedad Black" panose="02000A03000000000000" pitchFamily="2" charset="-78"/>
                <a:cs typeface="Estedad Black" panose="02000A03000000000000" pitchFamily="2" charset="-78"/>
              </a:rPr>
              <a:t>مالیاتی</a:t>
            </a:r>
            <a:endParaRPr lang="fa-IR" sz="3600" b="1" dirty="0">
              <a:latin typeface="Estedad Black" panose="02000A03000000000000" pitchFamily="2" charset="-78"/>
              <a:cs typeface="Estedad Black" panose="02000A03000000000000" pitchFamily="2" charset="-78"/>
            </a:endParaRPr>
          </a:p>
        </p:txBody>
      </p:sp>
      <p:sp>
        <p:nvSpPr>
          <p:cNvPr id="8" name="Isosceles Triangle 7">
            <a:extLst>
              <a:ext uri="{FF2B5EF4-FFF2-40B4-BE49-F238E27FC236}">
                <a16:creationId xmlns:a16="http://schemas.microsoft.com/office/drawing/2014/main" id="{296C928D-C0AB-B1A0-DF22-DF66C77C0507}"/>
              </a:ext>
            </a:extLst>
          </p:cNvPr>
          <p:cNvSpPr/>
          <p:nvPr/>
        </p:nvSpPr>
        <p:spPr>
          <a:xfrm rot="16200000">
            <a:off x="6208327" y="1015349"/>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217522"/>
            <a:ext cx="425046" cy="425046"/>
          </a:xfrm>
          <a:prstGeom prst="rect">
            <a:avLst/>
          </a:prstGeom>
        </p:spPr>
      </p:pic>
      <p:cxnSp>
        <p:nvCxnSpPr>
          <p:cNvPr id="13" name="Straight Connector 12">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sp>
        <p:nvSpPr>
          <p:cNvPr id="14" name="Rectangle 13"/>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spTree>
    <p:extLst>
      <p:ext uri="{BB962C8B-B14F-4D97-AF65-F5344CB8AC3E}">
        <p14:creationId xmlns:p14="http://schemas.microsoft.com/office/powerpoint/2010/main" val="3557074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omplete Accounting Course for Beginners from Scratch - OLECD">
            <a:extLst>
              <a:ext uri="{FF2B5EF4-FFF2-40B4-BE49-F238E27FC236}">
                <a16:creationId xmlns:a16="http://schemas.microsoft.com/office/drawing/2014/main" id="{3FFB549F-D3FA-A079-3886-1238B3AB65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888751-BB12-5C1D-8FB5-30732C277464}"/>
              </a:ext>
            </a:extLst>
          </p:cNvPr>
          <p:cNvSpPr/>
          <p:nvPr/>
        </p:nvSpPr>
        <p:spPr>
          <a:xfrm flipH="1">
            <a:off x="721889" y="2149642"/>
            <a:ext cx="5566616" cy="3894222"/>
          </a:xfrm>
          <a:prstGeom prst="rect">
            <a:avLst/>
          </a:prstGeom>
          <a:solidFill>
            <a:schemeClr val="accent6">
              <a:lumMod val="75000"/>
              <a:alpha val="18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6" name="Content Placeholder 5">
            <a:extLst>
              <a:ext uri="{FF2B5EF4-FFF2-40B4-BE49-F238E27FC236}">
                <a16:creationId xmlns:a16="http://schemas.microsoft.com/office/drawing/2014/main" id="{4F4A6C87-EE27-53B7-B146-2A10086989AB}"/>
              </a:ext>
            </a:extLst>
          </p:cNvPr>
          <p:cNvSpPr>
            <a:spLocks noGrp="1"/>
          </p:cNvSpPr>
          <p:nvPr>
            <p:ph idx="1"/>
          </p:nvPr>
        </p:nvSpPr>
        <p:spPr>
          <a:xfrm>
            <a:off x="721889" y="2149642"/>
            <a:ext cx="5521123" cy="3894222"/>
          </a:xfrm>
        </p:spPr>
        <p:txBody>
          <a:bodyPr>
            <a:normAutofit/>
          </a:bodyPr>
          <a:lstStyle/>
          <a:p>
            <a:pPr marL="0" indent="0" algn="justLow">
              <a:lnSpc>
                <a:spcPct val="150000"/>
              </a:lnSpc>
              <a:buNone/>
            </a:pPr>
            <a:r>
              <a:rPr lang="prs-AF" sz="1400" dirty="0" smtClean="0">
                <a:latin typeface="Vazir" panose="020B0603030804020204" pitchFamily="34" charset="-78"/>
                <a:ea typeface="Verdana" panose="020B0604030504040204" pitchFamily="34" charset="0"/>
                <a:cs typeface="Vazir" panose="020B0603030804020204" pitchFamily="34" charset="-78"/>
              </a:rPr>
              <a:t>قانون گذار سازمان را موظف کرده است که اضافه </a:t>
            </a:r>
            <a:r>
              <a:rPr lang="fa-IR" sz="1400" dirty="0" smtClean="0">
                <a:latin typeface="Vazir" panose="020B0603030804020204" pitchFamily="34" charset="-78"/>
                <a:ea typeface="Verdana" panose="020B0604030504040204" pitchFamily="34" charset="0"/>
                <a:cs typeface="Vazir" panose="020B0603030804020204" pitchFamily="34" charset="-78"/>
              </a:rPr>
              <a:t>پ</a:t>
            </a:r>
            <a:r>
              <a:rPr lang="prs-AF" sz="1400" dirty="0" smtClean="0">
                <a:latin typeface="Vazir" panose="020B0603030804020204" pitchFamily="34" charset="-78"/>
                <a:ea typeface="Verdana" panose="020B0604030504040204" pitchFamily="34" charset="0"/>
                <a:cs typeface="Vazir" panose="020B0603030804020204" pitchFamily="34" charset="-78"/>
              </a:rPr>
              <a:t>رداختی را </a:t>
            </a:r>
            <a:r>
              <a:rPr lang="prs-AF" sz="1400" b="1" dirty="0" smtClean="0">
                <a:latin typeface="Vazir" panose="020B0603030804020204" pitchFamily="34" charset="-78"/>
                <a:ea typeface="Verdana" panose="020B0604030504040204" pitchFamily="34" charset="0"/>
                <a:cs typeface="Vazir" panose="020B0603030804020204" pitchFamily="34" charset="-78"/>
              </a:rPr>
              <a:t>ظرف یکماه </a:t>
            </a:r>
            <a:r>
              <a:rPr lang="prs-AF" sz="1400" dirty="0" smtClean="0">
                <a:latin typeface="Vazir" panose="020B0603030804020204" pitchFamily="34" charset="-78"/>
                <a:ea typeface="Verdana" panose="020B0604030504040204" pitchFamily="34" charset="0"/>
                <a:cs typeface="Vazir" panose="020B0603030804020204" pitchFamily="34" charset="-78"/>
              </a:rPr>
              <a:t>از تاریخ </a:t>
            </a:r>
            <a:r>
              <a:rPr lang="prs-AF" sz="1400" b="1" dirty="0" smtClean="0">
                <a:latin typeface="Vazir" panose="020B0603030804020204" pitchFamily="34" charset="-78"/>
                <a:ea typeface="Verdana" panose="020B0604030504040204" pitchFamily="34" charset="0"/>
                <a:cs typeface="Vazir" panose="020B0603030804020204" pitchFamily="34" charset="-78"/>
              </a:rPr>
              <a:t>درخواست استرداد </a:t>
            </a:r>
            <a:r>
              <a:rPr lang="prs-AF" sz="1400" dirty="0" smtClean="0">
                <a:latin typeface="Vazir" panose="020B0603030804020204" pitchFamily="34" charset="-78"/>
                <a:ea typeface="Verdana" panose="020B0604030504040204" pitchFamily="34" charset="0"/>
                <a:cs typeface="Vazir" panose="020B0603030804020204" pitchFamily="34" charset="-78"/>
              </a:rPr>
              <a:t>مودی به وی مسترد کند یعنی از واژه </a:t>
            </a:r>
            <a:r>
              <a:rPr lang="fa-IR" sz="1400" b="1" dirty="0" smtClean="0">
                <a:latin typeface="Vazir" panose="020B0603030804020204" pitchFamily="34" charset="-78"/>
                <a:ea typeface="Verdana" panose="020B0604030504040204" pitchFamily="34" charset="0"/>
                <a:cs typeface="Vazir" panose="020B0603030804020204" pitchFamily="34" charset="-78"/>
              </a:rPr>
              <a:t>"</a:t>
            </a:r>
            <a:r>
              <a:rPr lang="prs-AF" sz="1400" b="1" dirty="0" smtClean="0">
                <a:latin typeface="Vazir" panose="020B0603030804020204" pitchFamily="34" charset="-78"/>
                <a:ea typeface="Verdana" panose="020B0604030504040204" pitchFamily="34" charset="0"/>
                <a:cs typeface="Vazir" panose="020B0603030804020204" pitchFamily="34" charset="-78"/>
              </a:rPr>
              <a:t>میتواند</a:t>
            </a:r>
            <a:r>
              <a:rPr lang="fa-IR" sz="1400" dirty="0" smtClean="0">
                <a:latin typeface="Vazir" panose="020B0603030804020204" pitchFamily="34" charset="-78"/>
                <a:ea typeface="Verdana" panose="020B0604030504040204" pitchFamily="34" charset="0"/>
                <a:cs typeface="Vazir" panose="020B0603030804020204" pitchFamily="34" charset="-78"/>
              </a:rPr>
              <a:t>" استفاده نکرده که باعث رویه سلیقه ای شود بلکه از واژه </a:t>
            </a:r>
            <a:r>
              <a:rPr lang="fa-IR" sz="1400" b="1" dirty="0" smtClean="0">
                <a:latin typeface="Vazir" panose="020B0603030804020204" pitchFamily="34" charset="-78"/>
                <a:ea typeface="Verdana" panose="020B0604030504040204" pitchFamily="34" charset="0"/>
                <a:cs typeface="Vazir" panose="020B0603030804020204" pitchFamily="34" charset="-78"/>
              </a:rPr>
              <a:t>"موظف" </a:t>
            </a:r>
            <a:r>
              <a:rPr lang="fa-IR" sz="1400" dirty="0" smtClean="0">
                <a:latin typeface="Vazir" panose="020B0603030804020204" pitchFamily="34" charset="-78"/>
                <a:ea typeface="Verdana" panose="020B0604030504040204" pitchFamily="34" charset="0"/>
                <a:cs typeface="Vazir" panose="020B0603030804020204" pitchFamily="34" charset="-78"/>
              </a:rPr>
              <a:t>استفاده کرده و ضمانت اجرای این به ازای </a:t>
            </a:r>
            <a:r>
              <a:rPr lang="fa-IR" sz="1400" b="1" dirty="0" smtClean="0">
                <a:latin typeface="Vazir" panose="020B0603030804020204" pitchFamily="34" charset="-78"/>
                <a:ea typeface="Verdana" panose="020B0604030504040204" pitchFamily="34" charset="0"/>
                <a:cs typeface="Vazir" panose="020B0603030804020204" pitchFamily="34" charset="-78"/>
              </a:rPr>
              <a:t>هرماه تاخیر 2%درصد </a:t>
            </a:r>
            <a:r>
              <a:rPr lang="fa-IR" sz="1400" dirty="0" smtClean="0">
                <a:latin typeface="Vazir" panose="020B0603030804020204" pitchFamily="34" charset="-78"/>
                <a:ea typeface="Verdana" panose="020B0604030504040204" pitchFamily="34" charset="0"/>
                <a:cs typeface="Vazir" panose="020B0603030804020204" pitchFamily="34" charset="-78"/>
              </a:rPr>
              <a:t>جریمه و پرداخت به مودی میباشد.</a:t>
            </a:r>
          </a:p>
          <a:p>
            <a:pPr marL="0" indent="0" algn="justLow">
              <a:lnSpc>
                <a:spcPct val="150000"/>
              </a:lnSpc>
              <a:buNone/>
            </a:pPr>
            <a:r>
              <a:rPr lang="fa-IR" sz="1400" b="1" dirty="0" smtClean="0">
                <a:latin typeface="Vazir" panose="020B0603030804020204" pitchFamily="34" charset="-78"/>
                <a:ea typeface="Verdana" panose="020B0604030504040204" pitchFamily="34" charset="0"/>
                <a:cs typeface="Vazir" panose="020B0603030804020204" pitchFamily="34" charset="-78"/>
              </a:rPr>
              <a:t>و طبق ماده8ق.م.ا.ا </a:t>
            </a:r>
            <a:r>
              <a:rPr lang="fa-IR" sz="1400" dirty="0" smtClean="0">
                <a:latin typeface="Vazir" panose="020B0603030804020204" pitchFamily="34" charset="-78"/>
                <a:ea typeface="Verdana" panose="020B0604030504040204" pitchFamily="34" charset="0"/>
                <a:cs typeface="Vazir" panose="020B0603030804020204" pitchFamily="34" charset="-78"/>
              </a:rPr>
              <a:t>سازمان اگر مالیات اضافه پرداختی را مسترد نکند مودی میتواند </a:t>
            </a:r>
            <a:r>
              <a:rPr lang="fa-IR" sz="1400" b="1" dirty="0" smtClean="0">
                <a:latin typeface="Vazir" panose="020B0603030804020204" pitchFamily="34" charset="-78"/>
                <a:ea typeface="Verdana" panose="020B0604030504040204" pitchFamily="34" charset="0"/>
                <a:cs typeface="Vazir" panose="020B0603030804020204" pitchFamily="34" charset="-78"/>
              </a:rPr>
              <a:t>هیات رسیدگی</a:t>
            </a:r>
            <a:r>
              <a:rPr lang="fa-IR" sz="1400" dirty="0" smtClean="0">
                <a:latin typeface="Vazir" panose="020B0603030804020204" pitchFamily="34" charset="-78"/>
                <a:ea typeface="Verdana" panose="020B0604030504040204" pitchFamily="34" charset="0"/>
                <a:cs typeface="Vazir" panose="020B0603030804020204" pitchFamily="34" charset="-78"/>
              </a:rPr>
              <a:t> به تخلفات اداری شکایت و حقوق خود را پیگیری کند.</a:t>
            </a:r>
          </a:p>
        </p:txBody>
      </p:sp>
      <p:sp>
        <p:nvSpPr>
          <p:cNvPr id="7" name="Text Placeholder 6">
            <a:extLst>
              <a:ext uri="{FF2B5EF4-FFF2-40B4-BE49-F238E27FC236}">
                <a16:creationId xmlns:a16="http://schemas.microsoft.com/office/drawing/2014/main" id="{64E4E999-16F0-ABE2-3413-EDD337AB8BBD}"/>
              </a:ext>
            </a:extLst>
          </p:cNvPr>
          <p:cNvSpPr>
            <a:spLocks noGrp="1"/>
          </p:cNvSpPr>
          <p:nvPr>
            <p:ph type="body" sz="quarter" idx="13"/>
          </p:nvPr>
        </p:nvSpPr>
        <p:spPr>
          <a:xfrm>
            <a:off x="-104502" y="1078173"/>
            <a:ext cx="6393008" cy="709684"/>
          </a:xfrm>
        </p:spPr>
        <p:txBody>
          <a:bodyPr/>
          <a:lstStyle/>
          <a:p>
            <a:r>
              <a:rPr lang="fa-IR" sz="3200" b="1" dirty="0" smtClean="0">
                <a:latin typeface="Estedad Black" panose="02000A03000000000000" pitchFamily="2" charset="-78"/>
                <a:cs typeface="Estedad Black" panose="02000A03000000000000" pitchFamily="2" charset="-78"/>
              </a:rPr>
              <a:t>نکته9-مهلت </a:t>
            </a:r>
            <a:r>
              <a:rPr lang="fa-IR" sz="3200" b="1" dirty="0" smtClean="0">
                <a:latin typeface="Estedad Black" panose="02000A03000000000000" pitchFamily="2" charset="-78"/>
                <a:cs typeface="Estedad Black" panose="02000A03000000000000" pitchFamily="2" charset="-78"/>
              </a:rPr>
              <a:t>استرداد اضافه پرداختی</a:t>
            </a:r>
            <a:endParaRPr lang="fa-IR" sz="3200" b="1" dirty="0">
              <a:latin typeface="Estedad Black" panose="02000A03000000000000" pitchFamily="2" charset="-78"/>
              <a:cs typeface="Estedad Black" panose="02000A03000000000000" pitchFamily="2" charset="-78"/>
            </a:endParaRPr>
          </a:p>
        </p:txBody>
      </p:sp>
      <p:sp>
        <p:nvSpPr>
          <p:cNvPr id="8" name="Isosceles Triangle 7">
            <a:extLst>
              <a:ext uri="{FF2B5EF4-FFF2-40B4-BE49-F238E27FC236}">
                <a16:creationId xmlns:a16="http://schemas.microsoft.com/office/drawing/2014/main" id="{296C928D-C0AB-B1A0-DF22-DF66C77C0507}"/>
              </a:ext>
            </a:extLst>
          </p:cNvPr>
          <p:cNvSpPr/>
          <p:nvPr/>
        </p:nvSpPr>
        <p:spPr>
          <a:xfrm rot="16200000">
            <a:off x="6208327" y="1015349"/>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217522"/>
            <a:ext cx="425046" cy="425046"/>
          </a:xfrm>
          <a:prstGeom prst="rect">
            <a:avLst/>
          </a:prstGeom>
        </p:spPr>
      </p:pic>
      <p:cxnSp>
        <p:nvCxnSpPr>
          <p:cNvPr id="13" name="Straight Connector 12">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sp>
        <p:nvSpPr>
          <p:cNvPr id="14" name="Rectangle 13"/>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spTree>
    <p:extLst>
      <p:ext uri="{BB962C8B-B14F-4D97-AF65-F5344CB8AC3E}">
        <p14:creationId xmlns:p14="http://schemas.microsoft.com/office/powerpoint/2010/main" val="335047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15175" y="0"/>
            <a:ext cx="3911002" cy="1733483"/>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a:xfrm>
            <a:off x="5147045" y="339998"/>
            <a:ext cx="6313722" cy="691299"/>
          </a:xfrm>
        </p:spPr>
        <p:txBody>
          <a:bodyPr/>
          <a:lstStyle/>
          <a:p>
            <a:r>
              <a:rPr lang="fa-IR" b="1" dirty="0" smtClean="0">
                <a:latin typeface="Estedad Black" panose="02000A03000000000000" pitchFamily="2" charset="-78"/>
                <a:cs typeface="Estedad Black" panose="02000A03000000000000" pitchFamily="2" charset="-78"/>
              </a:rPr>
              <a:t>نکته10-مشمولین </a:t>
            </a:r>
            <a:r>
              <a:rPr lang="fa-IR" b="1" dirty="0" smtClean="0">
                <a:latin typeface="Estedad Black" panose="02000A03000000000000" pitchFamily="2" charset="-78"/>
                <a:cs typeface="Estedad Black" panose="02000A03000000000000" pitchFamily="2" charset="-78"/>
              </a:rPr>
              <a:t>ارزش افزوده</a:t>
            </a:r>
            <a:endParaRPr lang="fa-IR" b="1" dirty="0">
              <a:latin typeface="Estedad Black" panose="02000A03000000000000" pitchFamily="2" charset="-78"/>
              <a:cs typeface="Estedad Black" panose="02000A03000000000000" pitchFamily="2" charset="-78"/>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sp>
        <p:nvSpPr>
          <p:cNvPr id="4" name="AutoShape 2" descr="🔹"/>
          <p:cNvSpPr>
            <a:spLocks noChangeAspect="1" noChangeArrowheads="1"/>
          </p:cNvSpPr>
          <p:nvPr/>
        </p:nvSpPr>
        <p:spPr bwMode="auto">
          <a:xfrm>
            <a:off x="10113963" y="-2730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5" name="AutoShape 3" descr="🔹"/>
          <p:cNvSpPr>
            <a:spLocks noChangeAspect="1" noChangeArrowheads="1"/>
          </p:cNvSpPr>
          <p:nvPr/>
        </p:nvSpPr>
        <p:spPr bwMode="auto">
          <a:xfrm>
            <a:off x="9120188"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6" name="AutoShape 4" descr="🔹"/>
          <p:cNvSpPr>
            <a:spLocks noChangeAspect="1" noChangeArrowheads="1"/>
          </p:cNvSpPr>
          <p:nvPr/>
        </p:nvSpPr>
        <p:spPr bwMode="auto">
          <a:xfrm>
            <a:off x="9142413"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7" name="AutoShape 5" descr="🔹"/>
          <p:cNvSpPr>
            <a:spLocks noChangeAspect="1" noChangeArrowheads="1"/>
          </p:cNvSpPr>
          <p:nvPr/>
        </p:nvSpPr>
        <p:spPr bwMode="auto">
          <a:xfrm>
            <a:off x="9883775"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17" name="AutoShape 7" descr="🔹"/>
          <p:cNvSpPr>
            <a:spLocks noChangeAspect="1" noChangeArrowheads="1"/>
          </p:cNvSpPr>
          <p:nvPr/>
        </p:nvSpPr>
        <p:spPr bwMode="auto">
          <a:xfrm>
            <a:off x="10266363" y="-120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0" name="AutoShape 8" descr="🔹"/>
          <p:cNvSpPr>
            <a:spLocks noChangeAspect="1" noChangeArrowheads="1"/>
          </p:cNvSpPr>
          <p:nvPr/>
        </p:nvSpPr>
        <p:spPr bwMode="auto">
          <a:xfrm>
            <a:off x="9272588"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1" name="AutoShape 9" descr="🔹"/>
          <p:cNvSpPr>
            <a:spLocks noChangeAspect="1" noChangeArrowheads="1"/>
          </p:cNvSpPr>
          <p:nvPr/>
        </p:nvSpPr>
        <p:spPr bwMode="auto">
          <a:xfrm>
            <a:off x="9294813"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2" name="AutoShape 10" descr="🔹"/>
          <p:cNvSpPr>
            <a:spLocks noChangeAspect="1" noChangeArrowheads="1"/>
          </p:cNvSpPr>
          <p:nvPr/>
        </p:nvSpPr>
        <p:spPr bwMode="auto">
          <a:xfrm>
            <a:off x="10036175"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pic>
        <p:nvPicPr>
          <p:cNvPr id="25" name="Picture 24">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217522"/>
            <a:ext cx="425046" cy="425046"/>
          </a:xfrm>
          <a:prstGeom prst="rect">
            <a:avLst/>
          </a:prstGeom>
        </p:spPr>
      </p:pic>
      <p:sp>
        <p:nvSpPr>
          <p:cNvPr id="26" name="Rectangle 25"/>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cxnSp>
        <p:nvCxnSpPr>
          <p:cNvPr id="27" name="Straight Connector 26">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sp>
        <p:nvSpPr>
          <p:cNvPr id="30" name="Content Placeholder 29"/>
          <p:cNvSpPr>
            <a:spLocks noGrp="1"/>
          </p:cNvSpPr>
          <p:nvPr>
            <p:ph idx="1"/>
          </p:nvPr>
        </p:nvSpPr>
        <p:spPr>
          <a:xfrm>
            <a:off x="476897" y="2201261"/>
            <a:ext cx="11450514" cy="4826256"/>
          </a:xfrm>
        </p:spPr>
        <p:txBody>
          <a:bodyPr>
            <a:noAutofit/>
          </a:bodyPr>
          <a:lstStyle/>
          <a:p>
            <a:pPr marL="0" indent="0">
              <a:buNone/>
            </a:pPr>
            <a:r>
              <a:rPr lang="fa-IR" sz="1400" b="1" dirty="0" smtClean="0">
                <a:latin typeface="Vazir" panose="020B0603030804020204" pitchFamily="34" charset="-78"/>
                <a:cs typeface="Vazir" panose="020B0603030804020204" pitchFamily="34" charset="-78"/>
              </a:rPr>
              <a:t>گروه </a:t>
            </a:r>
            <a:r>
              <a:rPr lang="fa-IR" sz="1400" b="1" dirty="0">
                <a:latin typeface="Vazir" panose="020B0603030804020204" pitchFamily="34" charset="-78"/>
                <a:cs typeface="Vazir" panose="020B0603030804020204" pitchFamily="34" charset="-78"/>
              </a:rPr>
              <a:t>نهم: تاریخ آغاز مشمولیت 1402/4/1</a:t>
            </a:r>
          </a:p>
          <a:p>
            <a:pPr marL="0" indent="0">
              <a:buNone/>
            </a:pPr>
            <a:r>
              <a:rPr lang="fa-IR" sz="1400" dirty="0">
                <a:latin typeface="Vazir" panose="020B0603030804020204" pitchFamily="34" charset="-78"/>
                <a:cs typeface="Vazir" panose="020B0603030804020204" pitchFamily="34" charset="-78"/>
              </a:rPr>
              <a:t>كليه اشخاص حقيقی و حقوقی كه بر اساس شرایط فراخوان‌های مراحل اول تا هشتم ثبت نام و اجرای قانون مالیات بر ارزش افزوده تاکنون مشمول اجرای این نظام مالیاتی نشده‌اند، در صورت اشتغال به فعاليت‌های ذيل با هر میزان فروش یا درآمد، مشمول مرحله نهم ثبت نام محسوب و مکلف به اجرای مقررات قانون از ابتدای تیرماه سال 1402 خواهند بود</a:t>
            </a:r>
            <a:r>
              <a:rPr lang="fa-IR" sz="1400" dirty="0" smtClean="0">
                <a:latin typeface="Vazir" panose="020B0603030804020204" pitchFamily="34" charset="-78"/>
                <a:cs typeface="Vazir" panose="020B0603030804020204" pitchFamily="34" charset="-78"/>
              </a:rPr>
              <a:t>:</a:t>
            </a:r>
            <a:endParaRPr lang="fa-IR" sz="1400" dirty="0">
              <a:latin typeface="Vazir" panose="020B0603030804020204" pitchFamily="34" charset="-78"/>
              <a:cs typeface="Vazir" panose="020B0603030804020204" pitchFamily="34" charset="-78"/>
            </a:endParaRPr>
          </a:p>
          <a:p>
            <a:pPr marL="0" indent="0">
              <a:buNone/>
            </a:pPr>
            <a:r>
              <a:rPr lang="fa-IR" sz="1400" dirty="0">
                <a:latin typeface="Vazir" panose="020B0603030804020204" pitchFamily="34" charset="-78"/>
                <a:cs typeface="Vazir" panose="020B0603030804020204" pitchFamily="34" charset="-78"/>
              </a:rPr>
              <a:t>تهیه و ارائه انواع غذا به صورت بیرون بر (آشپزخانه‌ها و کیترینگ ها) اعم از صنعتی یا خانگی</a:t>
            </a:r>
          </a:p>
          <a:p>
            <a:pPr marL="0" indent="0">
              <a:buNone/>
            </a:pPr>
            <a:r>
              <a:rPr lang="fa-IR" sz="1400" dirty="0">
                <a:latin typeface="Vazir" panose="020B0603030804020204" pitchFamily="34" charset="-78"/>
                <a:cs typeface="Vazir" panose="020B0603030804020204" pitchFamily="34" charset="-78"/>
              </a:rPr>
              <a:t>کافی شاپ­ ها</a:t>
            </a:r>
          </a:p>
          <a:p>
            <a:pPr marL="0" indent="0">
              <a:buNone/>
            </a:pPr>
            <a:r>
              <a:rPr lang="fa-IR" sz="1400" dirty="0">
                <a:latin typeface="Vazir" panose="020B0603030804020204" pitchFamily="34" charset="-78"/>
                <a:cs typeface="Vazir" panose="020B0603030804020204" pitchFamily="34" charset="-78"/>
              </a:rPr>
              <a:t>برای اطلاع از جزئیات فراخوان نهم ارزش افزوده و همچنین مشاغل معاف از این فراخوان، مطلب مالیات ارزش افزوده کترینگ و کافی شاپ را مطالعه نمایید.</a:t>
            </a:r>
          </a:p>
          <a:p>
            <a:pPr marL="0" indent="0">
              <a:buNone/>
            </a:pPr>
            <a:endParaRPr lang="fa-IR" sz="1400" dirty="0">
              <a:latin typeface="Vazir" panose="020B0603030804020204" pitchFamily="34" charset="-78"/>
              <a:cs typeface="Vazir" panose="020B0603030804020204" pitchFamily="34" charset="-78"/>
            </a:endParaRPr>
          </a:p>
          <a:p>
            <a:pPr marL="0" indent="0">
              <a:buNone/>
            </a:pPr>
            <a:endParaRPr lang="fa-IR" sz="1400" dirty="0">
              <a:latin typeface="Vazir" panose="020B0603030804020204" pitchFamily="34" charset="-78"/>
              <a:cs typeface="Vazir" panose="020B0603030804020204" pitchFamily="34" charset="-78"/>
            </a:endParaRPr>
          </a:p>
        </p:txBody>
      </p:sp>
      <p:sp>
        <p:nvSpPr>
          <p:cNvPr id="31" name="Rectangle 30">
            <a:extLst>
              <a:ext uri="{FF2B5EF4-FFF2-40B4-BE49-F238E27FC236}">
                <a16:creationId xmlns:a16="http://schemas.microsoft.com/office/drawing/2014/main" id="{84888751-BB12-5C1D-8FB5-30732C277464}"/>
              </a:ext>
            </a:extLst>
          </p:cNvPr>
          <p:cNvSpPr/>
          <p:nvPr/>
        </p:nvSpPr>
        <p:spPr>
          <a:xfrm flipH="1">
            <a:off x="262296" y="2139610"/>
            <a:ext cx="11787459" cy="3371983"/>
          </a:xfrm>
          <a:prstGeom prst="rect">
            <a:avLst/>
          </a:prstGeom>
          <a:solidFill>
            <a:schemeClr val="accent6">
              <a:lumMod val="75000"/>
              <a:alpha val="18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Tree>
    <p:extLst>
      <p:ext uri="{BB962C8B-B14F-4D97-AF65-F5344CB8AC3E}">
        <p14:creationId xmlns:p14="http://schemas.microsoft.com/office/powerpoint/2010/main" val="368230581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15175" y="0"/>
            <a:ext cx="3911002" cy="1733483"/>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a:xfrm>
            <a:off x="5147045" y="339998"/>
            <a:ext cx="6313722" cy="691299"/>
          </a:xfrm>
        </p:spPr>
        <p:txBody>
          <a:bodyPr/>
          <a:lstStyle/>
          <a:p>
            <a:r>
              <a:rPr lang="fa-IR" b="1" dirty="0" smtClean="0">
                <a:latin typeface="Estedad Black" panose="02000A03000000000000" pitchFamily="2" charset="-78"/>
                <a:cs typeface="Estedad Black" panose="02000A03000000000000" pitchFamily="2" charset="-78"/>
              </a:rPr>
              <a:t>نکته10-مشمولین </a:t>
            </a:r>
            <a:r>
              <a:rPr lang="fa-IR" b="1" dirty="0" smtClean="0">
                <a:latin typeface="Estedad Black" panose="02000A03000000000000" pitchFamily="2" charset="-78"/>
                <a:cs typeface="Estedad Black" panose="02000A03000000000000" pitchFamily="2" charset="-78"/>
              </a:rPr>
              <a:t>ارزش افزوده</a:t>
            </a:r>
            <a:endParaRPr lang="fa-IR" b="1" dirty="0">
              <a:latin typeface="Estedad Black" panose="02000A03000000000000" pitchFamily="2" charset="-78"/>
              <a:cs typeface="Estedad Black" panose="02000A03000000000000" pitchFamily="2" charset="-78"/>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sp>
        <p:nvSpPr>
          <p:cNvPr id="4" name="AutoShape 2" descr="🔹"/>
          <p:cNvSpPr>
            <a:spLocks noChangeAspect="1" noChangeArrowheads="1"/>
          </p:cNvSpPr>
          <p:nvPr/>
        </p:nvSpPr>
        <p:spPr bwMode="auto">
          <a:xfrm>
            <a:off x="10113963" y="-2730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5" name="AutoShape 3" descr="🔹"/>
          <p:cNvSpPr>
            <a:spLocks noChangeAspect="1" noChangeArrowheads="1"/>
          </p:cNvSpPr>
          <p:nvPr/>
        </p:nvSpPr>
        <p:spPr bwMode="auto">
          <a:xfrm>
            <a:off x="9120188"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6" name="AutoShape 4" descr="🔹"/>
          <p:cNvSpPr>
            <a:spLocks noChangeAspect="1" noChangeArrowheads="1"/>
          </p:cNvSpPr>
          <p:nvPr/>
        </p:nvSpPr>
        <p:spPr bwMode="auto">
          <a:xfrm>
            <a:off x="9142413"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7" name="AutoShape 5" descr="🔹"/>
          <p:cNvSpPr>
            <a:spLocks noChangeAspect="1" noChangeArrowheads="1"/>
          </p:cNvSpPr>
          <p:nvPr/>
        </p:nvSpPr>
        <p:spPr bwMode="auto">
          <a:xfrm>
            <a:off x="9883775"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17" name="AutoShape 7" descr="🔹"/>
          <p:cNvSpPr>
            <a:spLocks noChangeAspect="1" noChangeArrowheads="1"/>
          </p:cNvSpPr>
          <p:nvPr/>
        </p:nvSpPr>
        <p:spPr bwMode="auto">
          <a:xfrm>
            <a:off x="10266363" y="-120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0" name="AutoShape 8" descr="🔹"/>
          <p:cNvSpPr>
            <a:spLocks noChangeAspect="1" noChangeArrowheads="1"/>
          </p:cNvSpPr>
          <p:nvPr/>
        </p:nvSpPr>
        <p:spPr bwMode="auto">
          <a:xfrm>
            <a:off x="9272588"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1" name="AutoShape 9" descr="🔹"/>
          <p:cNvSpPr>
            <a:spLocks noChangeAspect="1" noChangeArrowheads="1"/>
          </p:cNvSpPr>
          <p:nvPr/>
        </p:nvSpPr>
        <p:spPr bwMode="auto">
          <a:xfrm>
            <a:off x="9294813"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2" name="AutoShape 10" descr="🔹"/>
          <p:cNvSpPr>
            <a:spLocks noChangeAspect="1" noChangeArrowheads="1"/>
          </p:cNvSpPr>
          <p:nvPr/>
        </p:nvSpPr>
        <p:spPr bwMode="auto">
          <a:xfrm>
            <a:off x="10036175"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pic>
        <p:nvPicPr>
          <p:cNvPr id="25" name="Picture 24">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217522"/>
            <a:ext cx="425046" cy="425046"/>
          </a:xfrm>
          <a:prstGeom prst="rect">
            <a:avLst/>
          </a:prstGeom>
        </p:spPr>
      </p:pic>
      <p:sp>
        <p:nvSpPr>
          <p:cNvPr id="26" name="Rectangle 25"/>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cxnSp>
        <p:nvCxnSpPr>
          <p:cNvPr id="27" name="Straight Connector 26">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sp>
        <p:nvSpPr>
          <p:cNvPr id="30" name="Content Placeholder 29"/>
          <p:cNvSpPr>
            <a:spLocks noGrp="1"/>
          </p:cNvSpPr>
          <p:nvPr>
            <p:ph idx="1"/>
          </p:nvPr>
        </p:nvSpPr>
        <p:spPr>
          <a:xfrm>
            <a:off x="165519" y="1683600"/>
            <a:ext cx="11912236" cy="4826256"/>
          </a:xfrm>
        </p:spPr>
        <p:txBody>
          <a:bodyPr>
            <a:noAutofit/>
          </a:bodyPr>
          <a:lstStyle/>
          <a:p>
            <a:pPr marL="0" indent="0">
              <a:buNone/>
            </a:pPr>
            <a:r>
              <a:rPr lang="fa-IR" sz="1200" b="1" dirty="0" smtClean="0">
                <a:latin typeface="Vazir" panose="020B0603030804020204" pitchFamily="34" charset="-78"/>
                <a:cs typeface="Vazir" panose="020B0603030804020204" pitchFamily="34" charset="-78"/>
              </a:rPr>
              <a:t>گروه دهم: </a:t>
            </a:r>
            <a:r>
              <a:rPr lang="fa-IR" sz="1200" b="1" dirty="0">
                <a:latin typeface="Vazir" panose="020B0603030804020204" pitchFamily="34" charset="-78"/>
                <a:cs typeface="Vazir" panose="020B0603030804020204" pitchFamily="34" charset="-78"/>
              </a:rPr>
              <a:t>تاریخ آغاز مشمولیت </a:t>
            </a:r>
            <a:r>
              <a:rPr lang="fa-IR" sz="1200" b="1" dirty="0" smtClean="0">
                <a:latin typeface="Vazir" panose="020B0603030804020204" pitchFamily="34" charset="-78"/>
                <a:cs typeface="Vazir" panose="020B0603030804020204" pitchFamily="34" charset="-78"/>
              </a:rPr>
              <a:t>1402/10/1</a:t>
            </a:r>
            <a:endParaRPr lang="fa-IR" sz="1200" b="1" dirty="0">
              <a:latin typeface="Vazir" panose="020B0603030804020204" pitchFamily="34" charset="-78"/>
              <a:cs typeface="Vazir" panose="020B0603030804020204" pitchFamily="34" charset="-78"/>
            </a:endParaRPr>
          </a:p>
          <a:p>
            <a:pPr marL="0" indent="0">
              <a:buNone/>
            </a:pPr>
            <a:r>
              <a:rPr lang="fa-IR" sz="1200" dirty="0">
                <a:latin typeface="Vazir" panose="020B0603030804020204" pitchFamily="34" charset="-78"/>
                <a:cs typeface="Vazir" panose="020B0603030804020204" pitchFamily="34" charset="-78"/>
              </a:rPr>
              <a:t>كليه اشخاص حقيقی و حقوقی كه بر اساس شرایط فراخوان‌های مراحل اول تا هشتم ثبت نام و اجرای قانون مالیات بر ارزش افزوده تاکنون مشمول اجرای این نظام مالیاتی نشده‌اند، در صورت اشتغال به فعاليت‌های ذيل با هر میزان فروش یا درآمد، مشمول مرحله نهم ثبت نام محسوب و مکلف به اجرای مقررات قانون از ابتدای تیرماه سال 1402 خواهند بود</a:t>
            </a:r>
            <a:r>
              <a:rPr lang="fa-IR" sz="1200" dirty="0" smtClean="0">
                <a:latin typeface="Vazir" panose="020B0603030804020204" pitchFamily="34" charset="-78"/>
                <a:cs typeface="Vazir" panose="020B0603030804020204" pitchFamily="34" charset="-78"/>
              </a:rPr>
              <a:t>:</a:t>
            </a:r>
            <a:endParaRPr lang="fa-IR" sz="1200" dirty="0">
              <a:latin typeface="Vazir" panose="020B0603030804020204" pitchFamily="34" charset="-78"/>
              <a:cs typeface="Vazir" panose="020B0603030804020204" pitchFamily="34" charset="-78"/>
            </a:endParaRPr>
          </a:p>
          <a:p>
            <a:pPr marL="0" indent="0">
              <a:buNone/>
            </a:pPr>
            <a:r>
              <a:rPr lang="fa-IR" sz="1200" dirty="0">
                <a:latin typeface="Vazir" panose="020B0603030804020204" pitchFamily="34" charset="-78"/>
                <a:cs typeface="Vazir" panose="020B0603030804020204" pitchFamily="34" charset="-78"/>
              </a:rPr>
              <a:t>فروشندگان حیوانات خانگی شامل سگ، گربه، ماهی و پرنده زینتی و حیوانات وحشی و کلیه مراکز درمانی، بیمارستانها و کلینیکهای دامپزشکی و تمامی ارائه دهندگان هر گونه خدمات به این حیوانات</a:t>
            </a:r>
          </a:p>
          <a:p>
            <a:pPr marL="0" indent="0">
              <a:buNone/>
            </a:pPr>
            <a:r>
              <a:rPr lang="fa-IR" sz="1200" dirty="0">
                <a:latin typeface="Vazir" panose="020B0603030804020204" pitchFamily="34" charset="-78"/>
                <a:cs typeface="Vazir" panose="020B0603030804020204" pitchFamily="34" charset="-78"/>
              </a:rPr>
              <a:t>فروشندگان انواع غذا، لوازم و تجهیزات حیوانات خانگی موضوع بند 1 فوق از قبیل پت شاپها (فروشگاه لوازم حیوانات خانگی)</a:t>
            </a:r>
          </a:p>
          <a:p>
            <a:pPr marL="0" indent="0">
              <a:buNone/>
            </a:pPr>
            <a:r>
              <a:rPr lang="fa-IR" sz="1200" dirty="0">
                <a:latin typeface="Vazir" panose="020B0603030804020204" pitchFamily="34" charset="-78"/>
                <a:cs typeface="Vazir" panose="020B0603030804020204" pitchFamily="34" charset="-78"/>
              </a:rPr>
              <a:t>فروشندگان انواع ادوات و آلات موسیقی از هر نوع</a:t>
            </a:r>
          </a:p>
          <a:p>
            <a:pPr marL="0" indent="0">
              <a:buNone/>
            </a:pPr>
            <a:r>
              <a:rPr lang="fa-IR" sz="1200" dirty="0">
                <a:latin typeface="Vazir" panose="020B0603030804020204" pitchFamily="34" charset="-78"/>
                <a:cs typeface="Vazir" panose="020B0603030804020204" pitchFamily="34" charset="-78"/>
              </a:rPr>
              <a:t>فروشندگان انواع لوازم آرایشی، تجهیزات آرایشگاهی و آرایشی، عطر و ادکلن</a:t>
            </a:r>
          </a:p>
          <a:p>
            <a:pPr marL="0" indent="0">
              <a:buNone/>
            </a:pPr>
            <a:r>
              <a:rPr lang="fa-IR" sz="1200" dirty="0">
                <a:latin typeface="Vazir" panose="020B0603030804020204" pitchFamily="34" charset="-78"/>
                <a:cs typeface="Vazir" panose="020B0603030804020204" pitchFamily="34" charset="-78"/>
              </a:rPr>
              <a:t>ارائه دهندگان خدمات اخذ پذیرش تحصیلی و مشاوره و راهنمایی در امور تحصیلی خارجی</a:t>
            </a:r>
          </a:p>
          <a:p>
            <a:pPr marL="0" indent="0">
              <a:buNone/>
            </a:pPr>
            <a:r>
              <a:rPr lang="fa-IR" sz="1200" dirty="0">
                <a:latin typeface="Vazir" panose="020B0603030804020204" pitchFamily="34" charset="-78"/>
                <a:cs typeface="Vazir" panose="020B0603030804020204" pitchFamily="34" charset="-78"/>
              </a:rPr>
              <a:t>ارائه دهندگان خدمات ماساژ از هر </a:t>
            </a:r>
            <a:r>
              <a:rPr lang="fa-IR" sz="1200" dirty="0" smtClean="0">
                <a:latin typeface="Vazir" panose="020B0603030804020204" pitchFamily="34" charset="-78"/>
                <a:cs typeface="Vazir" panose="020B0603030804020204" pitchFamily="34" charset="-78"/>
              </a:rPr>
              <a:t>نوع</a:t>
            </a:r>
          </a:p>
          <a:p>
            <a:pPr marL="0" indent="0">
              <a:buNone/>
            </a:pPr>
            <a:r>
              <a:rPr lang="fa-IR" sz="1200" dirty="0" smtClean="0">
                <a:latin typeface="Vazir" panose="020B0603030804020204" pitchFamily="34" charset="-78"/>
                <a:cs typeface="Vazir" panose="020B0603030804020204" pitchFamily="34" charset="-78"/>
              </a:rPr>
              <a:t>و......</a:t>
            </a:r>
            <a:endParaRPr lang="fa-IR" sz="1200" dirty="0">
              <a:latin typeface="Vazir" panose="020B0603030804020204" pitchFamily="34" charset="-78"/>
              <a:cs typeface="Vazir" panose="020B0603030804020204" pitchFamily="34" charset="-78"/>
            </a:endParaRPr>
          </a:p>
          <a:p>
            <a:pPr marL="0" indent="0">
              <a:buNone/>
            </a:pPr>
            <a:endParaRPr lang="fa-IR" sz="1200" dirty="0">
              <a:latin typeface="Vazir" panose="020B0603030804020204" pitchFamily="34" charset="-78"/>
              <a:cs typeface="Vazir" panose="020B0603030804020204" pitchFamily="34" charset="-78"/>
            </a:endParaRPr>
          </a:p>
        </p:txBody>
      </p:sp>
      <p:sp>
        <p:nvSpPr>
          <p:cNvPr id="31" name="Rectangle 30">
            <a:extLst>
              <a:ext uri="{FF2B5EF4-FFF2-40B4-BE49-F238E27FC236}">
                <a16:creationId xmlns:a16="http://schemas.microsoft.com/office/drawing/2014/main" id="{84888751-BB12-5C1D-8FB5-30732C277464}"/>
              </a:ext>
            </a:extLst>
          </p:cNvPr>
          <p:cNvSpPr/>
          <p:nvPr/>
        </p:nvSpPr>
        <p:spPr>
          <a:xfrm flipH="1">
            <a:off x="90348" y="1675517"/>
            <a:ext cx="12016738" cy="4297414"/>
          </a:xfrm>
          <a:prstGeom prst="rect">
            <a:avLst/>
          </a:prstGeom>
          <a:solidFill>
            <a:schemeClr val="accent6">
              <a:lumMod val="75000"/>
              <a:alpha val="18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r" rtl="1"/>
            <a:endParaRPr lang="fa-IR" dirty="0">
              <a:solidFill>
                <a:prstClr val="white"/>
              </a:solidFill>
              <a:latin typeface="Yekan Bakh" panose="00000500000000000000" pitchFamily="50" charset="-78"/>
              <a:cs typeface="Yekan Bakh" panose="00000500000000000000" pitchFamily="50" charset="-78"/>
            </a:endParaRPr>
          </a:p>
        </p:txBody>
      </p:sp>
    </p:spTree>
    <p:extLst>
      <p:ext uri="{BB962C8B-B14F-4D97-AF65-F5344CB8AC3E}">
        <p14:creationId xmlns:p14="http://schemas.microsoft.com/office/powerpoint/2010/main" val="198207847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15175" y="0"/>
            <a:ext cx="3911002" cy="1733483"/>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a:xfrm>
            <a:off x="4206240" y="339998"/>
            <a:ext cx="7254527" cy="691299"/>
          </a:xfrm>
        </p:spPr>
        <p:txBody>
          <a:bodyPr/>
          <a:lstStyle/>
          <a:p>
            <a:r>
              <a:rPr lang="fa-IR" b="1" dirty="0" smtClean="0">
                <a:latin typeface="Estedad Black" panose="02000A03000000000000" pitchFamily="2" charset="-78"/>
                <a:cs typeface="Estedad Black" panose="02000A03000000000000" pitchFamily="2" charset="-78"/>
              </a:rPr>
              <a:t>نکته11-نرخ </a:t>
            </a:r>
            <a:r>
              <a:rPr lang="fa-IR" b="1" dirty="0" smtClean="0">
                <a:latin typeface="Estedad Black" panose="02000A03000000000000" pitchFamily="2" charset="-78"/>
                <a:cs typeface="Estedad Black" panose="02000A03000000000000" pitchFamily="2" charset="-78"/>
              </a:rPr>
              <a:t>های خاص ارزش افزوده</a:t>
            </a:r>
            <a:endParaRPr lang="fa-IR" b="1" dirty="0">
              <a:latin typeface="Estedad Black" panose="02000A03000000000000" pitchFamily="2" charset="-78"/>
              <a:cs typeface="Estedad Black" panose="02000A03000000000000" pitchFamily="2" charset="-78"/>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sp>
        <p:nvSpPr>
          <p:cNvPr id="4" name="AutoShape 2" descr="🔹"/>
          <p:cNvSpPr>
            <a:spLocks noChangeAspect="1" noChangeArrowheads="1"/>
          </p:cNvSpPr>
          <p:nvPr/>
        </p:nvSpPr>
        <p:spPr bwMode="auto">
          <a:xfrm>
            <a:off x="10113963" y="-2730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5" name="AutoShape 3" descr="🔹"/>
          <p:cNvSpPr>
            <a:spLocks noChangeAspect="1" noChangeArrowheads="1"/>
          </p:cNvSpPr>
          <p:nvPr/>
        </p:nvSpPr>
        <p:spPr bwMode="auto">
          <a:xfrm>
            <a:off x="9120188"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6" name="AutoShape 4" descr="🔹"/>
          <p:cNvSpPr>
            <a:spLocks noChangeAspect="1" noChangeArrowheads="1"/>
          </p:cNvSpPr>
          <p:nvPr/>
        </p:nvSpPr>
        <p:spPr bwMode="auto">
          <a:xfrm>
            <a:off x="9142413"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7" name="AutoShape 5" descr="🔹"/>
          <p:cNvSpPr>
            <a:spLocks noChangeAspect="1" noChangeArrowheads="1"/>
          </p:cNvSpPr>
          <p:nvPr/>
        </p:nvSpPr>
        <p:spPr bwMode="auto">
          <a:xfrm>
            <a:off x="9883775"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17" name="AutoShape 7" descr="🔹"/>
          <p:cNvSpPr>
            <a:spLocks noChangeAspect="1" noChangeArrowheads="1"/>
          </p:cNvSpPr>
          <p:nvPr/>
        </p:nvSpPr>
        <p:spPr bwMode="auto">
          <a:xfrm>
            <a:off x="10266363" y="-120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0" name="AutoShape 8" descr="🔹"/>
          <p:cNvSpPr>
            <a:spLocks noChangeAspect="1" noChangeArrowheads="1"/>
          </p:cNvSpPr>
          <p:nvPr/>
        </p:nvSpPr>
        <p:spPr bwMode="auto">
          <a:xfrm>
            <a:off x="9272588"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1" name="AutoShape 9" descr="🔹"/>
          <p:cNvSpPr>
            <a:spLocks noChangeAspect="1" noChangeArrowheads="1"/>
          </p:cNvSpPr>
          <p:nvPr/>
        </p:nvSpPr>
        <p:spPr bwMode="auto">
          <a:xfrm>
            <a:off x="9294813"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2" name="AutoShape 10" descr="🔹"/>
          <p:cNvSpPr>
            <a:spLocks noChangeAspect="1" noChangeArrowheads="1"/>
          </p:cNvSpPr>
          <p:nvPr/>
        </p:nvSpPr>
        <p:spPr bwMode="auto">
          <a:xfrm>
            <a:off x="10036175"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pic>
        <p:nvPicPr>
          <p:cNvPr id="25" name="Picture 24">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217522"/>
            <a:ext cx="425046" cy="425046"/>
          </a:xfrm>
          <a:prstGeom prst="rect">
            <a:avLst/>
          </a:prstGeom>
        </p:spPr>
      </p:pic>
      <p:sp>
        <p:nvSpPr>
          <p:cNvPr id="26" name="Rectangle 25"/>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cxnSp>
        <p:nvCxnSpPr>
          <p:cNvPr id="27" name="Straight Connector 26">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graphicFrame>
        <p:nvGraphicFramePr>
          <p:cNvPr id="8" name="Content Placeholder 7"/>
          <p:cNvGraphicFramePr>
            <a:graphicFrameLocks noGrp="1"/>
          </p:cNvGraphicFramePr>
          <p:nvPr>
            <p:ph idx="1"/>
            <p:extLst>
              <p:ext uri="{D42A27DB-BD31-4B8C-83A1-F6EECF244321}">
                <p14:modId xmlns:p14="http://schemas.microsoft.com/office/powerpoint/2010/main" val="2841240835"/>
              </p:ext>
            </p:extLst>
          </p:nvPr>
        </p:nvGraphicFramePr>
        <p:xfrm>
          <a:off x="2599512" y="2175462"/>
          <a:ext cx="9081689" cy="3891750"/>
        </p:xfrm>
        <a:graphic>
          <a:graphicData uri="http://schemas.openxmlformats.org/drawingml/2006/table">
            <a:tbl>
              <a:tblPr rtl="1" firstRow="1" bandRow="1">
                <a:tableStyleId>{93296810-A885-4BE3-A3E7-6D5BEEA58F35}</a:tableStyleId>
              </a:tblPr>
              <a:tblGrid>
                <a:gridCol w="6508482">
                  <a:extLst>
                    <a:ext uri="{9D8B030D-6E8A-4147-A177-3AD203B41FA5}">
                      <a16:colId xmlns:a16="http://schemas.microsoft.com/office/drawing/2014/main" val="1032932978"/>
                    </a:ext>
                  </a:extLst>
                </a:gridCol>
                <a:gridCol w="2573207">
                  <a:extLst>
                    <a:ext uri="{9D8B030D-6E8A-4147-A177-3AD203B41FA5}">
                      <a16:colId xmlns:a16="http://schemas.microsoft.com/office/drawing/2014/main" val="1637051406"/>
                    </a:ext>
                  </a:extLst>
                </a:gridCol>
              </a:tblGrid>
              <a:tr h="691350">
                <a:tc>
                  <a:txBody>
                    <a:bodyPr/>
                    <a:lstStyle/>
                    <a:p>
                      <a:pPr algn="ctr" rtl="1">
                        <a:lnSpc>
                          <a:spcPct val="150000"/>
                        </a:lnSpc>
                      </a:pPr>
                      <a:r>
                        <a:rPr lang="fa-IR" sz="2000" dirty="0" smtClean="0">
                          <a:latin typeface="Estedad Black" panose="02000A03000000000000" pitchFamily="2" charset="-78"/>
                          <a:cs typeface="Estedad Black" panose="02000A03000000000000" pitchFamily="2" charset="-78"/>
                        </a:rPr>
                        <a:t>شرح کالا</a:t>
                      </a:r>
                      <a:endParaRPr lang="fa-IR" sz="2000" dirty="0">
                        <a:latin typeface="Estedad Black" panose="02000A03000000000000" pitchFamily="2" charset="-78"/>
                        <a:cs typeface="Estedad Black" panose="02000A03000000000000" pitchFamily="2" charset="-78"/>
                      </a:endParaRPr>
                    </a:p>
                  </a:txBody>
                  <a:tcPr/>
                </a:tc>
                <a:tc>
                  <a:txBody>
                    <a:bodyPr/>
                    <a:lstStyle/>
                    <a:p>
                      <a:pPr algn="ctr" rtl="1"/>
                      <a:r>
                        <a:rPr lang="fa-IR" dirty="0" smtClean="0">
                          <a:latin typeface="Estedad Black" panose="02000A03000000000000" pitchFamily="2" charset="-78"/>
                          <a:cs typeface="Estedad Black" panose="02000A03000000000000" pitchFamily="2" charset="-78"/>
                        </a:rPr>
                        <a:t>نرخ مالیات و عوارض ارزش افزوده</a:t>
                      </a:r>
                      <a:endParaRPr lang="fa-IR" dirty="0">
                        <a:latin typeface="Estedad Black" panose="02000A03000000000000" pitchFamily="2" charset="-78"/>
                        <a:cs typeface="Estedad Black" panose="02000A03000000000000" pitchFamily="2" charset="-78"/>
                      </a:endParaRPr>
                    </a:p>
                  </a:txBody>
                  <a:tcPr/>
                </a:tc>
                <a:extLst>
                  <a:ext uri="{0D108BD9-81ED-4DB2-BD59-A6C34878D82A}">
                    <a16:rowId xmlns:a16="http://schemas.microsoft.com/office/drawing/2014/main" val="2483658559"/>
                  </a:ext>
                </a:extLst>
              </a:tr>
              <a:tr h="400703">
                <a:tc>
                  <a:txBody>
                    <a:bodyPr/>
                    <a:lstStyle/>
                    <a:p>
                      <a:pPr algn="ctr" rtl="1">
                        <a:lnSpc>
                          <a:spcPct val="150000"/>
                        </a:lnSpc>
                      </a:pPr>
                      <a:r>
                        <a:rPr lang="fa-IR" sz="1600" dirty="0" smtClean="0">
                          <a:latin typeface="Vazir" panose="020B0603030804020204" pitchFamily="34" charset="-78"/>
                          <a:cs typeface="Vazir" panose="020B0603030804020204" pitchFamily="34" charset="-78"/>
                        </a:rPr>
                        <a:t>نوشابه های قندی و گازدار و بدون گاز(تولید</a:t>
                      </a:r>
                      <a:r>
                        <a:rPr lang="fa-IR" sz="1600" baseline="0" dirty="0" smtClean="0">
                          <a:latin typeface="Vazir" panose="020B0603030804020204" pitchFamily="34" charset="-78"/>
                          <a:cs typeface="Vazir" panose="020B0603030804020204" pitchFamily="34" charset="-78"/>
                        </a:rPr>
                        <a:t> داخل)</a:t>
                      </a:r>
                      <a:endParaRPr lang="fa-IR" sz="1600" dirty="0">
                        <a:latin typeface="Vazir" panose="020B0603030804020204" pitchFamily="34" charset="-78"/>
                        <a:cs typeface="Vazir" panose="020B0603030804020204" pitchFamily="34" charset="-78"/>
                      </a:endParaRPr>
                    </a:p>
                  </a:txBody>
                  <a:tcPr/>
                </a:tc>
                <a:tc>
                  <a:txBody>
                    <a:bodyPr/>
                    <a:lstStyle/>
                    <a:p>
                      <a:pPr algn="ctr" rtl="1">
                        <a:lnSpc>
                          <a:spcPct val="150000"/>
                        </a:lnSpc>
                      </a:pPr>
                      <a:r>
                        <a:rPr lang="fa-IR" sz="1600" dirty="0" smtClean="0">
                          <a:latin typeface="Vazir" panose="020B0603030804020204" pitchFamily="34" charset="-78"/>
                          <a:cs typeface="Vazir" panose="020B0603030804020204" pitchFamily="34" charset="-78"/>
                        </a:rPr>
                        <a:t>16%</a:t>
                      </a:r>
                      <a:endParaRPr lang="fa-IR" sz="1600" dirty="0">
                        <a:latin typeface="Vazir" panose="020B0603030804020204" pitchFamily="34" charset="-78"/>
                        <a:cs typeface="Vazir" panose="020B0603030804020204" pitchFamily="34" charset="-78"/>
                      </a:endParaRPr>
                    </a:p>
                  </a:txBody>
                  <a:tcPr/>
                </a:tc>
                <a:extLst>
                  <a:ext uri="{0D108BD9-81ED-4DB2-BD59-A6C34878D82A}">
                    <a16:rowId xmlns:a16="http://schemas.microsoft.com/office/drawing/2014/main" val="3725274848"/>
                  </a:ext>
                </a:extLst>
              </a:tr>
              <a:tr h="400703">
                <a:tc>
                  <a:txBody>
                    <a:bodyPr/>
                    <a:lstStyle/>
                    <a:p>
                      <a:pPr algn="ctr" rtl="1">
                        <a:lnSpc>
                          <a:spcPct val="150000"/>
                        </a:lnSpc>
                      </a:pPr>
                      <a:r>
                        <a:rPr lang="fa-IR" sz="1600" dirty="0" smtClean="0">
                          <a:latin typeface="Vazir" panose="020B0603030804020204" pitchFamily="34" charset="-78"/>
                          <a:cs typeface="Vazir" panose="020B0603030804020204" pitchFamily="34" charset="-78"/>
                        </a:rPr>
                        <a:t>واردات نوشابه های گازدار و بدون گاز قندی</a:t>
                      </a:r>
                      <a:endParaRPr lang="fa-IR" sz="1600" dirty="0">
                        <a:latin typeface="Vazir" panose="020B0603030804020204" pitchFamily="34" charset="-78"/>
                        <a:cs typeface="Vazir" panose="020B0603030804020204" pitchFamily="34" charset="-78"/>
                      </a:endParaRPr>
                    </a:p>
                  </a:txBody>
                  <a:tcPr/>
                </a:tc>
                <a:tc>
                  <a:txBody>
                    <a:bodyPr/>
                    <a:lstStyle/>
                    <a:p>
                      <a:pPr algn="ctr" rtl="1">
                        <a:lnSpc>
                          <a:spcPct val="150000"/>
                        </a:lnSpc>
                      </a:pPr>
                      <a:r>
                        <a:rPr lang="fa-IR" sz="1600" dirty="0" smtClean="0">
                          <a:latin typeface="Vazir" panose="020B0603030804020204" pitchFamily="34" charset="-78"/>
                          <a:cs typeface="Vazir" panose="020B0603030804020204" pitchFamily="34" charset="-78"/>
                        </a:rPr>
                        <a:t>36%</a:t>
                      </a:r>
                      <a:endParaRPr lang="fa-IR" sz="1600" dirty="0">
                        <a:latin typeface="Vazir" panose="020B0603030804020204" pitchFamily="34" charset="-78"/>
                        <a:cs typeface="Vazir" panose="020B0603030804020204" pitchFamily="34" charset="-78"/>
                      </a:endParaRPr>
                    </a:p>
                  </a:txBody>
                  <a:tcPr/>
                </a:tc>
                <a:extLst>
                  <a:ext uri="{0D108BD9-81ED-4DB2-BD59-A6C34878D82A}">
                    <a16:rowId xmlns:a16="http://schemas.microsoft.com/office/drawing/2014/main" val="910599911"/>
                  </a:ext>
                </a:extLst>
              </a:tr>
              <a:tr h="400703">
                <a:tc>
                  <a:txBody>
                    <a:bodyPr/>
                    <a:lstStyle/>
                    <a:p>
                      <a:pPr algn="ctr" rtl="1">
                        <a:lnSpc>
                          <a:spcPct val="150000"/>
                        </a:lnSpc>
                      </a:pPr>
                      <a:r>
                        <a:rPr lang="fa-IR" sz="1600" dirty="0" smtClean="0">
                          <a:latin typeface="Vazir" panose="020B0603030804020204" pitchFamily="34" charset="-78"/>
                          <a:cs typeface="Vazir" panose="020B0603030804020204" pitchFamily="34" charset="-78"/>
                        </a:rPr>
                        <a:t>سیگار،توتون</a:t>
                      </a:r>
                      <a:r>
                        <a:rPr lang="fa-IR" sz="1600" baseline="0" dirty="0" smtClean="0">
                          <a:latin typeface="Vazir" panose="020B0603030804020204" pitchFamily="34" charset="-78"/>
                          <a:cs typeface="Vazir" panose="020B0603030804020204" pitchFamily="34" charset="-78"/>
                        </a:rPr>
                        <a:t> و پیپ و تنباکو (تولید داخل)</a:t>
                      </a:r>
                      <a:endParaRPr lang="fa-IR" sz="1600" dirty="0">
                        <a:latin typeface="Vazir" panose="020B0603030804020204" pitchFamily="34" charset="-78"/>
                        <a:cs typeface="Vazir" panose="020B0603030804020204" pitchFamily="34" charset="-78"/>
                      </a:endParaRPr>
                    </a:p>
                  </a:txBody>
                  <a:tcPr/>
                </a:tc>
                <a:tc>
                  <a:txBody>
                    <a:bodyPr/>
                    <a:lstStyle/>
                    <a:p>
                      <a:pPr algn="ctr" rtl="1">
                        <a:lnSpc>
                          <a:spcPct val="150000"/>
                        </a:lnSpc>
                      </a:pPr>
                      <a:r>
                        <a:rPr lang="fa-IR" sz="1600" dirty="0" smtClean="0">
                          <a:latin typeface="Vazir" panose="020B0603030804020204" pitchFamily="34" charset="-78"/>
                          <a:cs typeface="Vazir" panose="020B0603030804020204" pitchFamily="34" charset="-78"/>
                        </a:rPr>
                        <a:t>25%</a:t>
                      </a:r>
                      <a:endParaRPr lang="fa-IR" sz="1600" dirty="0">
                        <a:latin typeface="Vazir" panose="020B0603030804020204" pitchFamily="34" charset="-78"/>
                        <a:cs typeface="Vazir" panose="020B0603030804020204" pitchFamily="34" charset="-78"/>
                      </a:endParaRPr>
                    </a:p>
                  </a:txBody>
                  <a:tcPr/>
                </a:tc>
                <a:extLst>
                  <a:ext uri="{0D108BD9-81ED-4DB2-BD59-A6C34878D82A}">
                    <a16:rowId xmlns:a16="http://schemas.microsoft.com/office/drawing/2014/main" val="3681728762"/>
                  </a:ext>
                </a:extLst>
              </a:tr>
              <a:tr h="400703">
                <a:tc>
                  <a:txBody>
                    <a:bodyPr/>
                    <a:lstStyle/>
                    <a:p>
                      <a:pPr algn="ctr" rtl="1">
                        <a:lnSpc>
                          <a:spcPct val="150000"/>
                        </a:lnSpc>
                      </a:pPr>
                      <a:r>
                        <a:rPr lang="fa-IR" sz="1600" dirty="0" smtClean="0">
                          <a:latin typeface="Vazir" panose="020B0603030804020204" pitchFamily="34" charset="-78"/>
                          <a:cs typeface="Vazir" panose="020B0603030804020204" pitchFamily="34" charset="-78"/>
                        </a:rPr>
                        <a:t>سیگار،توتون</a:t>
                      </a:r>
                      <a:r>
                        <a:rPr lang="fa-IR" sz="1600" baseline="0" dirty="0" smtClean="0">
                          <a:latin typeface="Vazir" panose="020B0603030804020204" pitchFamily="34" charset="-78"/>
                          <a:cs typeface="Vazir" panose="020B0603030804020204" pitchFamily="34" charset="-78"/>
                        </a:rPr>
                        <a:t> و پیپ و تنباکوی تولید داخل با نشان بین الملل (برند)</a:t>
                      </a:r>
                      <a:endParaRPr lang="fa-IR" sz="1600" dirty="0">
                        <a:latin typeface="Vazir" panose="020B0603030804020204" pitchFamily="34" charset="-78"/>
                        <a:cs typeface="Vazir" panose="020B0603030804020204" pitchFamily="34" charset="-78"/>
                      </a:endParaRPr>
                    </a:p>
                  </a:txBody>
                  <a:tcPr/>
                </a:tc>
                <a:tc>
                  <a:txBody>
                    <a:bodyPr/>
                    <a:lstStyle/>
                    <a:p>
                      <a:pPr algn="ctr" rtl="1">
                        <a:lnSpc>
                          <a:spcPct val="150000"/>
                        </a:lnSpc>
                      </a:pPr>
                      <a:r>
                        <a:rPr lang="fa-IR" sz="1600" dirty="0" smtClean="0">
                          <a:latin typeface="Vazir" panose="020B0603030804020204" pitchFamily="34" charset="-78"/>
                          <a:cs typeface="Vazir" panose="020B0603030804020204" pitchFamily="34" charset="-78"/>
                        </a:rPr>
                        <a:t>40%</a:t>
                      </a:r>
                      <a:endParaRPr lang="fa-IR" sz="1600" dirty="0">
                        <a:latin typeface="Vazir" panose="020B0603030804020204" pitchFamily="34" charset="-78"/>
                        <a:cs typeface="Vazir" panose="020B0603030804020204" pitchFamily="34" charset="-78"/>
                      </a:endParaRPr>
                    </a:p>
                  </a:txBody>
                  <a:tcPr/>
                </a:tc>
                <a:extLst>
                  <a:ext uri="{0D108BD9-81ED-4DB2-BD59-A6C34878D82A}">
                    <a16:rowId xmlns:a16="http://schemas.microsoft.com/office/drawing/2014/main" val="880500144"/>
                  </a:ext>
                </a:extLst>
              </a:tr>
              <a:tr h="400703">
                <a:tc>
                  <a:txBody>
                    <a:bodyPr/>
                    <a:lstStyle/>
                    <a:p>
                      <a:pPr algn="ctr" rtl="1">
                        <a:lnSpc>
                          <a:spcPct val="150000"/>
                        </a:lnSpc>
                      </a:pPr>
                      <a:r>
                        <a:rPr lang="fa-IR" sz="1600" dirty="0" smtClean="0">
                          <a:latin typeface="Vazir" panose="020B0603030804020204" pitchFamily="34" charset="-78"/>
                          <a:cs typeface="Vazir" panose="020B0603030804020204" pitchFamily="34" charset="-78"/>
                        </a:rPr>
                        <a:t>سیگار،توتون</a:t>
                      </a:r>
                      <a:r>
                        <a:rPr lang="fa-IR" sz="1600" baseline="0" dirty="0" smtClean="0">
                          <a:latin typeface="Vazir" panose="020B0603030804020204" pitchFamily="34" charset="-78"/>
                          <a:cs typeface="Vazir" panose="020B0603030804020204" pitchFamily="34" charset="-78"/>
                        </a:rPr>
                        <a:t> و پیپ و تنباکو (وارداتی)</a:t>
                      </a:r>
                      <a:endParaRPr lang="fa-IR" sz="1600" dirty="0">
                        <a:latin typeface="Vazir" panose="020B0603030804020204" pitchFamily="34" charset="-78"/>
                        <a:cs typeface="Vazir" panose="020B0603030804020204" pitchFamily="34" charset="-78"/>
                      </a:endParaRPr>
                    </a:p>
                  </a:txBody>
                  <a:tcPr/>
                </a:tc>
                <a:tc>
                  <a:txBody>
                    <a:bodyPr/>
                    <a:lstStyle/>
                    <a:p>
                      <a:pPr algn="ctr" rtl="1">
                        <a:lnSpc>
                          <a:spcPct val="150000"/>
                        </a:lnSpc>
                      </a:pPr>
                      <a:r>
                        <a:rPr lang="fa-IR" sz="1600" dirty="0" smtClean="0">
                          <a:latin typeface="Vazir" panose="020B0603030804020204" pitchFamily="34" charset="-78"/>
                          <a:cs typeface="Vazir" panose="020B0603030804020204" pitchFamily="34" charset="-78"/>
                        </a:rPr>
                        <a:t>65%</a:t>
                      </a:r>
                      <a:endParaRPr lang="fa-IR" sz="1600" dirty="0">
                        <a:latin typeface="Vazir" panose="020B0603030804020204" pitchFamily="34" charset="-78"/>
                        <a:cs typeface="Vazir" panose="020B0603030804020204" pitchFamily="34" charset="-78"/>
                      </a:endParaRPr>
                    </a:p>
                  </a:txBody>
                  <a:tcPr/>
                </a:tc>
                <a:extLst>
                  <a:ext uri="{0D108BD9-81ED-4DB2-BD59-A6C34878D82A}">
                    <a16:rowId xmlns:a16="http://schemas.microsoft.com/office/drawing/2014/main" val="3570268860"/>
                  </a:ext>
                </a:extLst>
              </a:tr>
              <a:tr h="400703">
                <a:tc>
                  <a:txBody>
                    <a:bodyPr/>
                    <a:lstStyle/>
                    <a:p>
                      <a:pPr algn="ctr" rtl="1">
                        <a:lnSpc>
                          <a:spcPct val="150000"/>
                        </a:lnSpc>
                      </a:pPr>
                      <a:r>
                        <a:rPr lang="fa-IR" sz="1600" dirty="0" smtClean="0">
                          <a:latin typeface="Vazir" panose="020B0603030804020204" pitchFamily="34" charset="-78"/>
                          <a:cs typeface="Vazir" panose="020B0603030804020204" pitchFamily="34" charset="-78"/>
                        </a:rPr>
                        <a:t>توتون خام وارداتی</a:t>
                      </a:r>
                      <a:endParaRPr lang="fa-IR" sz="1600" dirty="0">
                        <a:latin typeface="Vazir" panose="020B0603030804020204" pitchFamily="34" charset="-78"/>
                        <a:cs typeface="Vazir" panose="020B0603030804020204" pitchFamily="34" charset="-78"/>
                      </a:endParaRPr>
                    </a:p>
                  </a:txBody>
                  <a:tcPr/>
                </a:tc>
                <a:tc>
                  <a:txBody>
                    <a:bodyPr/>
                    <a:lstStyle/>
                    <a:p>
                      <a:pPr algn="ctr" rtl="1">
                        <a:lnSpc>
                          <a:spcPct val="150000"/>
                        </a:lnSpc>
                      </a:pPr>
                      <a:r>
                        <a:rPr lang="fa-IR" sz="1600" dirty="0" smtClean="0">
                          <a:latin typeface="Vazir" panose="020B0603030804020204" pitchFamily="34" charset="-78"/>
                          <a:cs typeface="Vazir" panose="020B0603030804020204" pitchFamily="34" charset="-78"/>
                        </a:rPr>
                        <a:t>10%</a:t>
                      </a:r>
                      <a:endParaRPr lang="fa-IR" sz="1600" dirty="0">
                        <a:latin typeface="Vazir" panose="020B0603030804020204" pitchFamily="34" charset="-78"/>
                        <a:cs typeface="Vazir" panose="020B0603030804020204" pitchFamily="34" charset="-78"/>
                      </a:endParaRPr>
                    </a:p>
                  </a:txBody>
                  <a:tcPr/>
                </a:tc>
                <a:extLst>
                  <a:ext uri="{0D108BD9-81ED-4DB2-BD59-A6C34878D82A}">
                    <a16:rowId xmlns:a16="http://schemas.microsoft.com/office/drawing/2014/main" val="523470161"/>
                  </a:ext>
                </a:extLst>
              </a:tr>
              <a:tr h="400703">
                <a:tc>
                  <a:txBody>
                    <a:bodyPr/>
                    <a:lstStyle/>
                    <a:p>
                      <a:pPr algn="ctr" rtl="1">
                        <a:lnSpc>
                          <a:spcPct val="150000"/>
                        </a:lnSpc>
                      </a:pPr>
                      <a:r>
                        <a:rPr lang="fa-IR" sz="1600" dirty="0" smtClean="0">
                          <a:latin typeface="Vazir" panose="020B0603030804020204" pitchFamily="34" charset="-78"/>
                          <a:cs typeface="Vazir" panose="020B0603030804020204" pitchFamily="34" charset="-78"/>
                        </a:rPr>
                        <a:t>توتون فراوری شده وارداتی</a:t>
                      </a:r>
                      <a:endParaRPr lang="fa-IR" sz="1600" dirty="0">
                        <a:latin typeface="Vazir" panose="020B0603030804020204" pitchFamily="34" charset="-78"/>
                        <a:cs typeface="Vazir" panose="020B0603030804020204" pitchFamily="34" charset="-78"/>
                      </a:endParaRPr>
                    </a:p>
                  </a:txBody>
                  <a:tcPr/>
                </a:tc>
                <a:tc>
                  <a:txBody>
                    <a:bodyPr/>
                    <a:lstStyle/>
                    <a:p>
                      <a:pPr algn="ctr" rtl="1">
                        <a:lnSpc>
                          <a:spcPct val="150000"/>
                        </a:lnSpc>
                      </a:pPr>
                      <a:r>
                        <a:rPr lang="fa-IR" sz="1600" dirty="0" smtClean="0">
                          <a:latin typeface="Vazir" panose="020B0603030804020204" pitchFamily="34" charset="-78"/>
                          <a:cs typeface="Vazir" panose="020B0603030804020204" pitchFamily="34" charset="-78"/>
                        </a:rPr>
                        <a:t>35%</a:t>
                      </a:r>
                      <a:endParaRPr lang="fa-IR" sz="1600" dirty="0">
                        <a:latin typeface="Vazir" panose="020B0603030804020204" pitchFamily="34" charset="-78"/>
                        <a:cs typeface="Vazir" panose="020B0603030804020204" pitchFamily="34" charset="-78"/>
                      </a:endParaRPr>
                    </a:p>
                  </a:txBody>
                  <a:tcPr/>
                </a:tc>
                <a:extLst>
                  <a:ext uri="{0D108BD9-81ED-4DB2-BD59-A6C34878D82A}">
                    <a16:rowId xmlns:a16="http://schemas.microsoft.com/office/drawing/2014/main" val="3027289326"/>
                  </a:ext>
                </a:extLst>
              </a:tr>
            </a:tbl>
          </a:graphicData>
        </a:graphic>
      </p:graphicFrame>
      <p:sp>
        <p:nvSpPr>
          <p:cNvPr id="12" name="TextBox 11"/>
          <p:cNvSpPr txBox="1"/>
          <p:nvPr/>
        </p:nvSpPr>
        <p:spPr>
          <a:xfrm>
            <a:off x="5878287" y="1580606"/>
            <a:ext cx="5930536" cy="369332"/>
          </a:xfrm>
          <a:prstGeom prst="rect">
            <a:avLst/>
          </a:prstGeom>
          <a:noFill/>
        </p:spPr>
        <p:txBody>
          <a:bodyPr wrap="square" rtlCol="1">
            <a:spAutoFit/>
          </a:bodyPr>
          <a:lstStyle/>
          <a:p>
            <a:r>
              <a:rPr lang="fa-IR" b="1" dirty="0" smtClean="0">
                <a:latin typeface="Vazir" panose="020B0603030804020204" pitchFamily="34" charset="-78"/>
                <a:cs typeface="Vazir" panose="020B0603030804020204" pitchFamily="34" charset="-78"/>
              </a:rPr>
              <a:t>نرخ های خاص مالیات و عوارض ارزش افزوده به شرح زیر است:</a:t>
            </a:r>
            <a:endParaRPr lang="fa-IR" b="1" dirty="0">
              <a:latin typeface="Vazir" panose="020B0603030804020204" pitchFamily="34" charset="-78"/>
              <a:cs typeface="Vazir" panose="020B0603030804020204" pitchFamily="34" charset="-78"/>
            </a:endParaRPr>
          </a:p>
        </p:txBody>
      </p:sp>
    </p:spTree>
    <p:extLst>
      <p:ext uri="{BB962C8B-B14F-4D97-AF65-F5344CB8AC3E}">
        <p14:creationId xmlns:p14="http://schemas.microsoft.com/office/powerpoint/2010/main" val="386065134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15175" y="0"/>
            <a:ext cx="3911002" cy="1733483"/>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a:xfrm>
            <a:off x="3696789" y="339998"/>
            <a:ext cx="7763978" cy="691299"/>
          </a:xfrm>
        </p:spPr>
        <p:txBody>
          <a:bodyPr/>
          <a:lstStyle/>
          <a:p>
            <a:r>
              <a:rPr lang="fa-IR" sz="3200" b="1" dirty="0" smtClean="0">
                <a:latin typeface="Estedad Black" panose="02000A03000000000000" pitchFamily="2" charset="-78"/>
                <a:cs typeface="Estedad Black" panose="02000A03000000000000" pitchFamily="2" charset="-78"/>
              </a:rPr>
              <a:t>نکته12-جرائم </a:t>
            </a:r>
            <a:r>
              <a:rPr lang="fa-IR" sz="3200" b="1" dirty="0">
                <a:latin typeface="Estedad Black" panose="02000A03000000000000" pitchFamily="2" charset="-78"/>
                <a:cs typeface="Estedad Black" panose="02000A03000000000000" pitchFamily="2" charset="-78"/>
              </a:rPr>
              <a:t>ماده 22 قانون پایانه فروشگاهی</a:t>
            </a: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sp>
        <p:nvSpPr>
          <p:cNvPr id="4" name="AutoShape 2" descr="🔹"/>
          <p:cNvSpPr>
            <a:spLocks noChangeAspect="1" noChangeArrowheads="1"/>
          </p:cNvSpPr>
          <p:nvPr/>
        </p:nvSpPr>
        <p:spPr bwMode="auto">
          <a:xfrm>
            <a:off x="10113963" y="-2730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5" name="AutoShape 3" descr="🔹"/>
          <p:cNvSpPr>
            <a:spLocks noChangeAspect="1" noChangeArrowheads="1"/>
          </p:cNvSpPr>
          <p:nvPr/>
        </p:nvSpPr>
        <p:spPr bwMode="auto">
          <a:xfrm>
            <a:off x="9120188"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6" name="AutoShape 4" descr="🔹"/>
          <p:cNvSpPr>
            <a:spLocks noChangeAspect="1" noChangeArrowheads="1"/>
          </p:cNvSpPr>
          <p:nvPr/>
        </p:nvSpPr>
        <p:spPr bwMode="auto">
          <a:xfrm>
            <a:off x="9142413"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7" name="AutoShape 5" descr="🔹"/>
          <p:cNvSpPr>
            <a:spLocks noChangeAspect="1" noChangeArrowheads="1"/>
          </p:cNvSpPr>
          <p:nvPr/>
        </p:nvSpPr>
        <p:spPr bwMode="auto">
          <a:xfrm>
            <a:off x="9883775"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17" name="AutoShape 7" descr="🔹"/>
          <p:cNvSpPr>
            <a:spLocks noChangeAspect="1" noChangeArrowheads="1"/>
          </p:cNvSpPr>
          <p:nvPr/>
        </p:nvSpPr>
        <p:spPr bwMode="auto">
          <a:xfrm>
            <a:off x="10266363" y="-120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0" name="AutoShape 8" descr="🔹"/>
          <p:cNvSpPr>
            <a:spLocks noChangeAspect="1" noChangeArrowheads="1"/>
          </p:cNvSpPr>
          <p:nvPr/>
        </p:nvSpPr>
        <p:spPr bwMode="auto">
          <a:xfrm>
            <a:off x="9272588"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1" name="AutoShape 9" descr="🔹"/>
          <p:cNvSpPr>
            <a:spLocks noChangeAspect="1" noChangeArrowheads="1"/>
          </p:cNvSpPr>
          <p:nvPr/>
        </p:nvSpPr>
        <p:spPr bwMode="auto">
          <a:xfrm>
            <a:off x="9294813"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2" name="AutoShape 10" descr="🔹"/>
          <p:cNvSpPr>
            <a:spLocks noChangeAspect="1" noChangeArrowheads="1"/>
          </p:cNvSpPr>
          <p:nvPr/>
        </p:nvSpPr>
        <p:spPr bwMode="auto">
          <a:xfrm>
            <a:off x="10036175"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pic>
        <p:nvPicPr>
          <p:cNvPr id="25" name="Picture 24">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217522"/>
            <a:ext cx="425046" cy="425046"/>
          </a:xfrm>
          <a:prstGeom prst="rect">
            <a:avLst/>
          </a:prstGeom>
        </p:spPr>
      </p:pic>
      <p:sp>
        <p:nvSpPr>
          <p:cNvPr id="26" name="Rectangle 25"/>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cxnSp>
        <p:nvCxnSpPr>
          <p:cNvPr id="27" name="Straight Connector 26">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sp>
        <p:nvSpPr>
          <p:cNvPr id="30" name="Content Placeholder 29"/>
          <p:cNvSpPr>
            <a:spLocks noGrp="1"/>
          </p:cNvSpPr>
          <p:nvPr>
            <p:ph idx="1"/>
          </p:nvPr>
        </p:nvSpPr>
        <p:spPr>
          <a:xfrm>
            <a:off x="52252" y="1688580"/>
            <a:ext cx="12139749" cy="4826256"/>
          </a:xfrm>
        </p:spPr>
        <p:txBody>
          <a:bodyPr>
            <a:noAutofit/>
          </a:bodyPr>
          <a:lstStyle/>
          <a:p>
            <a:pPr marL="0" indent="0" algn="justLow">
              <a:buNone/>
            </a:pPr>
            <a:r>
              <a:rPr lang="fa-IR" sz="1300" dirty="0">
                <a:latin typeface="Vazir" panose="020B0603030804020204" pitchFamily="34" charset="-78"/>
                <a:cs typeface="Vazir" panose="020B0603030804020204" pitchFamily="34" charset="-78"/>
              </a:rPr>
              <a:t>ماده 22ـ تخلفات و حسب مورد، جریمه های متعلقه به شرح زیر خواهد بود</a:t>
            </a:r>
            <a:r>
              <a:rPr lang="fa-IR" sz="1300" dirty="0" smtClean="0">
                <a:latin typeface="Vazir" panose="020B0603030804020204" pitchFamily="34" charset="-78"/>
                <a:cs typeface="Vazir" panose="020B0603030804020204" pitchFamily="34" charset="-78"/>
              </a:rPr>
              <a:t>:</a:t>
            </a:r>
            <a:endParaRPr lang="fa-IR" sz="1300" dirty="0">
              <a:latin typeface="Vazir" panose="020B0603030804020204" pitchFamily="34" charset="-78"/>
              <a:cs typeface="Vazir" panose="020B0603030804020204" pitchFamily="34" charset="-78"/>
            </a:endParaRPr>
          </a:p>
          <a:p>
            <a:pPr marL="0" indent="0" algn="justLow">
              <a:buNone/>
            </a:pPr>
            <a:r>
              <a:rPr lang="fa-IR" sz="1300" dirty="0">
                <a:latin typeface="Vazir" panose="020B0603030804020204" pitchFamily="34" charset="-78"/>
                <a:cs typeface="Vazir" panose="020B0603030804020204" pitchFamily="34" charset="-78"/>
              </a:rPr>
              <a:t>الف ـ عدم صدور صورتحساب الکترونیکی، معادل ده درصد(10%) مجموع مبلغ فروش انجام شده بدون صدور صورتحساب الکترونیکی یا بیست میلیون </a:t>
            </a:r>
            <a:r>
              <a:rPr lang="fa-IR" sz="1300" dirty="0" smtClean="0">
                <a:latin typeface="Vazir" panose="020B0603030804020204" pitchFamily="34" charset="-78"/>
                <a:cs typeface="Vazir" panose="020B0603030804020204" pitchFamily="34" charset="-78"/>
              </a:rPr>
              <a:t>20.000.000ریال</a:t>
            </a:r>
            <a:r>
              <a:rPr lang="fa-IR" sz="1300" dirty="0">
                <a:latin typeface="Vazir" panose="020B0603030804020204" pitchFamily="34" charset="-78"/>
                <a:cs typeface="Vazir" panose="020B0603030804020204" pitchFamily="34" charset="-78"/>
              </a:rPr>
              <a:t>، هر یک که بیشتر باشد</a:t>
            </a:r>
            <a:r>
              <a:rPr lang="fa-IR" sz="1300" dirty="0" smtClean="0">
                <a:latin typeface="Vazir" panose="020B0603030804020204" pitchFamily="34" charset="-78"/>
                <a:cs typeface="Vazir" panose="020B0603030804020204" pitchFamily="34" charset="-78"/>
              </a:rPr>
              <a:t>.</a:t>
            </a:r>
            <a:endParaRPr lang="fa-IR" sz="1300" dirty="0">
              <a:latin typeface="Vazir" panose="020B0603030804020204" pitchFamily="34" charset="-78"/>
              <a:cs typeface="Vazir" panose="020B0603030804020204" pitchFamily="34" charset="-78"/>
            </a:endParaRPr>
          </a:p>
          <a:p>
            <a:pPr marL="0" indent="0" algn="justLow">
              <a:buNone/>
            </a:pPr>
            <a:r>
              <a:rPr lang="fa-IR" sz="1300" b="1" dirty="0">
                <a:latin typeface="Vazir" panose="020B0603030804020204" pitchFamily="34" charset="-78"/>
                <a:cs typeface="Vazir" panose="020B0603030804020204" pitchFamily="34" charset="-78"/>
              </a:rPr>
              <a:t>ب ـ عدم عضویت در سامانه مودیان، عدم استفاده از پایانه فروشگاهی، عدم استفاده از حافظه مالیاتی، استفاده از حافظه مالیاتی متعلق به سایر مودیان، یا واگذاری حافظه مالیاتی خود به دیگران، معادل ده درصد(10%) مجموع مبلغ فروش انجام شده از آن طرق، یا بیست میلیون </a:t>
            </a:r>
            <a:r>
              <a:rPr lang="fa-IR" sz="1300" b="1" dirty="0" smtClean="0">
                <a:latin typeface="Vazir" panose="020B0603030804020204" pitchFamily="34" charset="-78"/>
                <a:cs typeface="Vazir" panose="020B0603030804020204" pitchFamily="34" charset="-78"/>
              </a:rPr>
              <a:t>20.000.000 </a:t>
            </a:r>
            <a:r>
              <a:rPr lang="fa-IR" sz="1300" b="1" dirty="0">
                <a:latin typeface="Vazir" panose="020B0603030804020204" pitchFamily="34" charset="-78"/>
                <a:cs typeface="Vazir" panose="020B0603030804020204" pitchFamily="34" charset="-78"/>
              </a:rPr>
              <a:t>ریال، هر یک که بیشتر باشد و </a:t>
            </a:r>
            <a:r>
              <a:rPr lang="fa-IR" sz="1300" b="1" u="sng" dirty="0">
                <a:latin typeface="Vazir" panose="020B0603030804020204" pitchFamily="34" charset="-78"/>
                <a:cs typeface="Vazir" panose="020B0603030804020204" pitchFamily="34" charset="-78"/>
              </a:rPr>
              <a:t>محرومیت از اعمال معافیت های مالیاتی، نرخ صفر و مشوقهای موضوع قانون مالیات های مستقیم در همان سال مالی</a:t>
            </a:r>
            <a:r>
              <a:rPr lang="fa-IR" sz="1300" b="1" u="sng" dirty="0" smtClean="0">
                <a:latin typeface="Vazir" panose="020B0603030804020204" pitchFamily="34" charset="-78"/>
                <a:cs typeface="Vazir" panose="020B0603030804020204" pitchFamily="34" charset="-78"/>
              </a:rPr>
              <a:t>.</a:t>
            </a:r>
            <a:endParaRPr lang="fa-IR" sz="1300" b="1" u="sng" dirty="0">
              <a:latin typeface="Vazir" panose="020B0603030804020204" pitchFamily="34" charset="-78"/>
              <a:cs typeface="Vazir" panose="020B0603030804020204" pitchFamily="34" charset="-78"/>
            </a:endParaRPr>
          </a:p>
          <a:p>
            <a:pPr marL="0" indent="0" algn="justLow">
              <a:buNone/>
            </a:pPr>
            <a:r>
              <a:rPr lang="fa-IR" sz="1300" b="1" dirty="0">
                <a:latin typeface="Vazir" panose="020B0603030804020204" pitchFamily="34" charset="-78"/>
                <a:cs typeface="Vazir" panose="020B0603030804020204" pitchFamily="34" charset="-78"/>
              </a:rPr>
              <a:t>پ ـ عدم اعلام شماره حساب یا حسابهای بانکی واحد اقتصادی که گردش مالی واحد از طریق آن یا آنها انجام می شود به سازمان، معادل ده درصد (10%) مجموع مبلغ فروش انجام شده از طریق آن حساب یا بیست میلیون </a:t>
            </a:r>
            <a:r>
              <a:rPr lang="fa-IR" sz="1300" b="1" dirty="0" smtClean="0">
                <a:latin typeface="Vazir" panose="020B0603030804020204" pitchFamily="34" charset="-78"/>
                <a:cs typeface="Vazir" panose="020B0603030804020204" pitchFamily="34" charset="-78"/>
              </a:rPr>
              <a:t>20.000.000ریال</a:t>
            </a:r>
            <a:r>
              <a:rPr lang="fa-IR" sz="1300" b="1" dirty="0">
                <a:latin typeface="Vazir" panose="020B0603030804020204" pitchFamily="34" charset="-78"/>
                <a:cs typeface="Vazir" panose="020B0603030804020204" pitchFamily="34" charset="-78"/>
              </a:rPr>
              <a:t>، هر یک که بیشتر باشد </a:t>
            </a:r>
            <a:r>
              <a:rPr lang="fa-IR" sz="1300" b="1" u="sng" dirty="0">
                <a:latin typeface="Vazir" panose="020B0603030804020204" pitchFamily="34" charset="-78"/>
                <a:cs typeface="Vazir" panose="020B0603030804020204" pitchFamily="34" charset="-78"/>
              </a:rPr>
              <a:t>و محرومیت از اعمال معافیت های مالیاتی، نرخ صفر و مشوقهای موضوع قانون مالیات های مستقیم در همان سال مالی</a:t>
            </a:r>
            <a:r>
              <a:rPr lang="fa-IR" sz="1300" b="1" u="sng" dirty="0" smtClean="0">
                <a:latin typeface="Vazir" panose="020B0603030804020204" pitchFamily="34" charset="-78"/>
                <a:cs typeface="Vazir" panose="020B0603030804020204" pitchFamily="34" charset="-78"/>
              </a:rPr>
              <a:t>.</a:t>
            </a:r>
            <a:endParaRPr lang="fa-IR" sz="1300" b="1" u="sng" dirty="0">
              <a:latin typeface="Vazir" panose="020B0603030804020204" pitchFamily="34" charset="-78"/>
              <a:cs typeface="Vazir" panose="020B0603030804020204" pitchFamily="34" charset="-78"/>
            </a:endParaRPr>
          </a:p>
          <a:p>
            <a:pPr marL="0" indent="0" algn="justLow">
              <a:buNone/>
            </a:pPr>
            <a:r>
              <a:rPr lang="fa-IR" sz="1300" dirty="0">
                <a:latin typeface="Vazir" panose="020B0603030804020204" pitchFamily="34" charset="-78"/>
                <a:cs typeface="Vazir" panose="020B0603030804020204" pitchFamily="34" charset="-78"/>
              </a:rPr>
              <a:t>ت ـ عدم تحویل صورتحساب چاپی به خریدار، حذف یا مخدوش کردن صورتحساب، معادل دو درصد (2%) مبلغ صورتحساب های مذکور یا معادل بیست </a:t>
            </a:r>
            <a:r>
              <a:rPr lang="fa-IR" sz="1300" dirty="0" smtClean="0">
                <a:latin typeface="Vazir" panose="020B0603030804020204" pitchFamily="34" charset="-78"/>
                <a:cs typeface="Vazir" panose="020B0603030804020204" pitchFamily="34" charset="-78"/>
              </a:rPr>
              <a:t>میلیون20.000.000ریال </a:t>
            </a:r>
            <a:r>
              <a:rPr lang="fa-IR" sz="1300" dirty="0">
                <a:latin typeface="Vazir" panose="020B0603030804020204" pitchFamily="34" charset="-78"/>
                <a:cs typeface="Vazir" panose="020B0603030804020204" pitchFamily="34" charset="-78"/>
              </a:rPr>
              <a:t>هر یک که بیشتر باشد</a:t>
            </a:r>
            <a:r>
              <a:rPr lang="fa-IR" sz="1300" dirty="0" smtClean="0">
                <a:latin typeface="Vazir" panose="020B0603030804020204" pitchFamily="34" charset="-78"/>
                <a:cs typeface="Vazir" panose="020B0603030804020204" pitchFamily="34" charset="-78"/>
              </a:rPr>
              <a:t>.</a:t>
            </a:r>
            <a:endParaRPr lang="fa-IR" sz="1300" dirty="0">
              <a:latin typeface="Vazir" panose="020B0603030804020204" pitchFamily="34" charset="-78"/>
              <a:cs typeface="Vazir" panose="020B0603030804020204" pitchFamily="34" charset="-78"/>
            </a:endParaRPr>
          </a:p>
          <a:p>
            <a:pPr marL="0" indent="0" algn="justLow">
              <a:buNone/>
            </a:pPr>
            <a:r>
              <a:rPr lang="fa-IR" sz="1300" dirty="0">
                <a:latin typeface="Vazir" panose="020B0603030804020204" pitchFamily="34" charset="-78"/>
                <a:cs typeface="Vazir" panose="020B0603030804020204" pitchFamily="34" charset="-78"/>
              </a:rPr>
              <a:t>ث ـ عدم رعایت احکام مذکور در مواد (12)، (13) و (14) این قانون، معادل یک درصد (1%) مبلغ فروش  گزارش نشده یا معادل ده میلیون </a:t>
            </a:r>
            <a:r>
              <a:rPr lang="fa-IR" sz="1300" dirty="0" smtClean="0">
                <a:latin typeface="Vazir" panose="020B0603030804020204" pitchFamily="34" charset="-78"/>
                <a:cs typeface="Vazir" panose="020B0603030804020204" pitchFamily="34" charset="-78"/>
              </a:rPr>
              <a:t>10.000.000ریال</a:t>
            </a:r>
            <a:r>
              <a:rPr lang="fa-IR" sz="1300" dirty="0">
                <a:latin typeface="Vazir" panose="020B0603030804020204" pitchFamily="34" charset="-78"/>
                <a:cs typeface="Vazir" panose="020B0603030804020204" pitchFamily="34" charset="-78"/>
              </a:rPr>
              <a:t>، هر یک که بیشتر باشد.</a:t>
            </a:r>
          </a:p>
        </p:txBody>
      </p:sp>
      <p:sp>
        <p:nvSpPr>
          <p:cNvPr id="31" name="Rectangle 30">
            <a:extLst>
              <a:ext uri="{FF2B5EF4-FFF2-40B4-BE49-F238E27FC236}">
                <a16:creationId xmlns:a16="http://schemas.microsoft.com/office/drawing/2014/main" id="{84888751-BB12-5C1D-8FB5-30732C277464}"/>
              </a:ext>
            </a:extLst>
          </p:cNvPr>
          <p:cNvSpPr/>
          <p:nvPr/>
        </p:nvSpPr>
        <p:spPr>
          <a:xfrm flipH="1">
            <a:off x="113735" y="1697944"/>
            <a:ext cx="12010569" cy="4247739"/>
          </a:xfrm>
          <a:prstGeom prst="rect">
            <a:avLst/>
          </a:prstGeom>
          <a:solidFill>
            <a:schemeClr val="accent6">
              <a:lumMod val="75000"/>
              <a:alpha val="18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r" rtl="1"/>
            <a:endParaRPr lang="fa-IR" dirty="0">
              <a:solidFill>
                <a:prstClr val="white"/>
              </a:solidFill>
              <a:latin typeface="Yekan Bakh" panose="00000500000000000000" pitchFamily="50" charset="-78"/>
              <a:cs typeface="Yekan Bakh" panose="00000500000000000000" pitchFamily="50" charset="-78"/>
            </a:endParaRPr>
          </a:p>
        </p:txBody>
      </p:sp>
    </p:spTree>
    <p:extLst>
      <p:ext uri="{BB962C8B-B14F-4D97-AF65-F5344CB8AC3E}">
        <p14:creationId xmlns:p14="http://schemas.microsoft.com/office/powerpoint/2010/main" val="50291356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15175" y="0"/>
            <a:ext cx="3911002" cy="1733483"/>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a:xfrm>
            <a:off x="3696789" y="339998"/>
            <a:ext cx="7763978" cy="691299"/>
          </a:xfrm>
        </p:spPr>
        <p:txBody>
          <a:bodyPr/>
          <a:lstStyle/>
          <a:p>
            <a:r>
              <a:rPr lang="fa-IR" sz="3200" b="1" dirty="0" smtClean="0">
                <a:latin typeface="Estedad Black" panose="02000A03000000000000" pitchFamily="2" charset="-78"/>
                <a:cs typeface="Estedad Black" panose="02000A03000000000000" pitchFamily="2" charset="-78"/>
              </a:rPr>
              <a:t>نکته12-جرائم </a:t>
            </a:r>
            <a:r>
              <a:rPr lang="fa-IR" sz="3200" b="1" dirty="0">
                <a:latin typeface="Estedad Black" panose="02000A03000000000000" pitchFamily="2" charset="-78"/>
                <a:cs typeface="Estedad Black" panose="02000A03000000000000" pitchFamily="2" charset="-78"/>
              </a:rPr>
              <a:t>ماده 22 قانون پایانه فروشگاهی</a:t>
            </a: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sp>
        <p:nvSpPr>
          <p:cNvPr id="4" name="AutoShape 2" descr="🔹"/>
          <p:cNvSpPr>
            <a:spLocks noChangeAspect="1" noChangeArrowheads="1"/>
          </p:cNvSpPr>
          <p:nvPr/>
        </p:nvSpPr>
        <p:spPr bwMode="auto">
          <a:xfrm>
            <a:off x="10113963" y="-2730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5" name="AutoShape 3" descr="🔹"/>
          <p:cNvSpPr>
            <a:spLocks noChangeAspect="1" noChangeArrowheads="1"/>
          </p:cNvSpPr>
          <p:nvPr/>
        </p:nvSpPr>
        <p:spPr bwMode="auto">
          <a:xfrm>
            <a:off x="9120188"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6" name="AutoShape 4" descr="🔹"/>
          <p:cNvSpPr>
            <a:spLocks noChangeAspect="1" noChangeArrowheads="1"/>
          </p:cNvSpPr>
          <p:nvPr/>
        </p:nvSpPr>
        <p:spPr bwMode="auto">
          <a:xfrm>
            <a:off x="9142413"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7" name="AutoShape 5" descr="🔹"/>
          <p:cNvSpPr>
            <a:spLocks noChangeAspect="1" noChangeArrowheads="1"/>
          </p:cNvSpPr>
          <p:nvPr/>
        </p:nvSpPr>
        <p:spPr bwMode="auto">
          <a:xfrm>
            <a:off x="9883775"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17" name="AutoShape 7" descr="🔹"/>
          <p:cNvSpPr>
            <a:spLocks noChangeAspect="1" noChangeArrowheads="1"/>
          </p:cNvSpPr>
          <p:nvPr/>
        </p:nvSpPr>
        <p:spPr bwMode="auto">
          <a:xfrm>
            <a:off x="10266363" y="-120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0" name="AutoShape 8" descr="🔹"/>
          <p:cNvSpPr>
            <a:spLocks noChangeAspect="1" noChangeArrowheads="1"/>
          </p:cNvSpPr>
          <p:nvPr/>
        </p:nvSpPr>
        <p:spPr bwMode="auto">
          <a:xfrm>
            <a:off x="9272588"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1" name="AutoShape 9" descr="🔹"/>
          <p:cNvSpPr>
            <a:spLocks noChangeAspect="1" noChangeArrowheads="1"/>
          </p:cNvSpPr>
          <p:nvPr/>
        </p:nvSpPr>
        <p:spPr bwMode="auto">
          <a:xfrm>
            <a:off x="9294813"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2" name="AutoShape 10" descr="🔹"/>
          <p:cNvSpPr>
            <a:spLocks noChangeAspect="1" noChangeArrowheads="1"/>
          </p:cNvSpPr>
          <p:nvPr/>
        </p:nvSpPr>
        <p:spPr bwMode="auto">
          <a:xfrm>
            <a:off x="10036175"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pic>
        <p:nvPicPr>
          <p:cNvPr id="25" name="Picture 24">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217522"/>
            <a:ext cx="425046" cy="425046"/>
          </a:xfrm>
          <a:prstGeom prst="rect">
            <a:avLst/>
          </a:prstGeom>
        </p:spPr>
      </p:pic>
      <p:sp>
        <p:nvSpPr>
          <p:cNvPr id="26" name="Rectangle 25"/>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cxnSp>
        <p:nvCxnSpPr>
          <p:cNvPr id="27" name="Straight Connector 26">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sp>
        <p:nvSpPr>
          <p:cNvPr id="30" name="Content Placeholder 29"/>
          <p:cNvSpPr>
            <a:spLocks noGrp="1"/>
          </p:cNvSpPr>
          <p:nvPr>
            <p:ph idx="1"/>
          </p:nvPr>
        </p:nvSpPr>
        <p:spPr>
          <a:xfrm>
            <a:off x="914400" y="2390960"/>
            <a:ext cx="10702835" cy="2778813"/>
          </a:xfrm>
        </p:spPr>
        <p:txBody>
          <a:bodyPr>
            <a:noAutofit/>
          </a:bodyPr>
          <a:lstStyle/>
          <a:p>
            <a:pPr marL="0" indent="0" algn="justLow">
              <a:buNone/>
            </a:pPr>
            <a:r>
              <a:rPr lang="fa-IR" sz="1300" dirty="0">
                <a:latin typeface="Vazir" panose="020B0603030804020204" pitchFamily="34" charset="-78"/>
                <a:cs typeface="Vazir" panose="020B0603030804020204" pitchFamily="34" charset="-78"/>
              </a:rPr>
              <a:t>تبصره 1ـ مبلغ جریمه ­های ثابت مندرج در این قانون، متناسب با نرخ تورم سالانه بر اساس آخرین اعلام بانک مرکزی، هر سال توسط سازمان اعلام می شود.</a:t>
            </a:r>
          </a:p>
          <a:p>
            <a:pPr marL="0" indent="0" algn="justLow">
              <a:buNone/>
            </a:pPr>
            <a:endParaRPr lang="fa-IR" sz="1300" dirty="0">
              <a:latin typeface="Vazir" panose="020B0603030804020204" pitchFamily="34" charset="-78"/>
              <a:cs typeface="Vazir" panose="020B0603030804020204" pitchFamily="34" charset="-78"/>
            </a:endParaRPr>
          </a:p>
          <a:p>
            <a:pPr marL="0" indent="0" algn="justLow">
              <a:buNone/>
            </a:pPr>
            <a:r>
              <a:rPr lang="fa-IR" sz="1300" dirty="0">
                <a:latin typeface="Vazir" panose="020B0603030804020204" pitchFamily="34" charset="-78"/>
                <a:cs typeface="Vazir" panose="020B0603030804020204" pitchFamily="34" charset="-78"/>
              </a:rPr>
              <a:t>تبصره 2ـ سازمان نمی تواند بیشتر از پنجاه درصد(50%) جریمه های موضوع این ماده را مطابق ماده (191) قانون مالیات های مستقیم مورد بخشودگی قرار دهد.</a:t>
            </a:r>
          </a:p>
          <a:p>
            <a:pPr marL="0" indent="0" algn="justLow">
              <a:buNone/>
            </a:pPr>
            <a:endParaRPr lang="fa-IR" sz="1300" dirty="0">
              <a:latin typeface="Vazir" panose="020B0603030804020204" pitchFamily="34" charset="-78"/>
              <a:cs typeface="Vazir" panose="020B0603030804020204" pitchFamily="34" charset="-78"/>
            </a:endParaRPr>
          </a:p>
          <a:p>
            <a:pPr marL="0" indent="0" algn="justLow">
              <a:buNone/>
            </a:pPr>
            <a:r>
              <a:rPr lang="fa-IR" sz="1300" dirty="0">
                <a:latin typeface="Vazir" panose="020B0603030804020204" pitchFamily="34" charset="-78"/>
                <a:cs typeface="Vazir" panose="020B0603030804020204" pitchFamily="34" charset="-78"/>
              </a:rPr>
              <a:t>تبصره 3ـ در صورت اعمال جریمه­ های موضوع بندهای «الف» و «ث» این ماده، جریمه موضوع ماده (169) قانون مالیات های مستقیم اعمال نمی شود. در صورت اعمال جریمه های مذکور در بند«ب»، جریمه های مذکور در بندهای «الف» و «ت» اعمال نمی شود.</a:t>
            </a:r>
          </a:p>
        </p:txBody>
      </p:sp>
      <p:sp>
        <p:nvSpPr>
          <p:cNvPr id="31" name="Rectangle 30">
            <a:extLst>
              <a:ext uri="{FF2B5EF4-FFF2-40B4-BE49-F238E27FC236}">
                <a16:creationId xmlns:a16="http://schemas.microsoft.com/office/drawing/2014/main" id="{84888751-BB12-5C1D-8FB5-30732C277464}"/>
              </a:ext>
            </a:extLst>
          </p:cNvPr>
          <p:cNvSpPr/>
          <p:nvPr/>
        </p:nvSpPr>
        <p:spPr>
          <a:xfrm flipH="1">
            <a:off x="502196" y="2296154"/>
            <a:ext cx="11187607" cy="2981368"/>
          </a:xfrm>
          <a:prstGeom prst="rect">
            <a:avLst/>
          </a:prstGeom>
          <a:solidFill>
            <a:schemeClr val="accent6">
              <a:lumMod val="75000"/>
              <a:alpha val="18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r" rtl="1"/>
            <a:endParaRPr lang="fa-IR" dirty="0">
              <a:solidFill>
                <a:prstClr val="white"/>
              </a:solidFill>
              <a:latin typeface="Yekan Bakh" panose="00000500000000000000" pitchFamily="50" charset="-78"/>
              <a:cs typeface="Yekan Bakh" panose="00000500000000000000" pitchFamily="50" charset="-78"/>
            </a:endParaRPr>
          </a:p>
        </p:txBody>
      </p:sp>
    </p:spTree>
    <p:extLst>
      <p:ext uri="{BB962C8B-B14F-4D97-AF65-F5344CB8AC3E}">
        <p14:creationId xmlns:p14="http://schemas.microsoft.com/office/powerpoint/2010/main" val="94237664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15175" y="0"/>
            <a:ext cx="3911002" cy="1733483"/>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a:xfrm>
            <a:off x="3696789" y="339998"/>
            <a:ext cx="7763978" cy="691299"/>
          </a:xfrm>
        </p:spPr>
        <p:txBody>
          <a:bodyPr/>
          <a:lstStyle/>
          <a:p>
            <a:r>
              <a:rPr lang="fa-IR" sz="3200" b="1" dirty="0" smtClean="0">
                <a:latin typeface="Estedad Black" panose="02000A03000000000000" pitchFamily="2" charset="-78"/>
                <a:cs typeface="Estedad Black" panose="02000A03000000000000" pitchFamily="2" charset="-78"/>
              </a:rPr>
              <a:t>نکته13-بخشودگی</a:t>
            </a:r>
            <a:endParaRPr lang="fa-IR" sz="3200" b="1" dirty="0">
              <a:latin typeface="Estedad Black" panose="02000A03000000000000" pitchFamily="2" charset="-78"/>
              <a:cs typeface="Estedad Black" panose="02000A03000000000000" pitchFamily="2" charset="-78"/>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sp>
        <p:nvSpPr>
          <p:cNvPr id="4" name="AutoShape 2" descr="🔹"/>
          <p:cNvSpPr>
            <a:spLocks noChangeAspect="1" noChangeArrowheads="1"/>
          </p:cNvSpPr>
          <p:nvPr/>
        </p:nvSpPr>
        <p:spPr bwMode="auto">
          <a:xfrm>
            <a:off x="10113963" y="-2730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5" name="AutoShape 3" descr="🔹"/>
          <p:cNvSpPr>
            <a:spLocks noChangeAspect="1" noChangeArrowheads="1"/>
          </p:cNvSpPr>
          <p:nvPr/>
        </p:nvSpPr>
        <p:spPr bwMode="auto">
          <a:xfrm>
            <a:off x="9120188"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6" name="AutoShape 4" descr="🔹"/>
          <p:cNvSpPr>
            <a:spLocks noChangeAspect="1" noChangeArrowheads="1"/>
          </p:cNvSpPr>
          <p:nvPr/>
        </p:nvSpPr>
        <p:spPr bwMode="auto">
          <a:xfrm>
            <a:off x="9142413"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7" name="AutoShape 5" descr="🔹"/>
          <p:cNvSpPr>
            <a:spLocks noChangeAspect="1" noChangeArrowheads="1"/>
          </p:cNvSpPr>
          <p:nvPr/>
        </p:nvSpPr>
        <p:spPr bwMode="auto">
          <a:xfrm>
            <a:off x="9883775"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17" name="AutoShape 7" descr="🔹"/>
          <p:cNvSpPr>
            <a:spLocks noChangeAspect="1" noChangeArrowheads="1"/>
          </p:cNvSpPr>
          <p:nvPr/>
        </p:nvSpPr>
        <p:spPr bwMode="auto">
          <a:xfrm>
            <a:off x="10266363" y="-120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0" name="AutoShape 8" descr="🔹"/>
          <p:cNvSpPr>
            <a:spLocks noChangeAspect="1" noChangeArrowheads="1"/>
          </p:cNvSpPr>
          <p:nvPr/>
        </p:nvSpPr>
        <p:spPr bwMode="auto">
          <a:xfrm>
            <a:off x="9272588"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1" name="AutoShape 9" descr="🔹"/>
          <p:cNvSpPr>
            <a:spLocks noChangeAspect="1" noChangeArrowheads="1"/>
          </p:cNvSpPr>
          <p:nvPr/>
        </p:nvSpPr>
        <p:spPr bwMode="auto">
          <a:xfrm>
            <a:off x="9294813"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2" name="AutoShape 10" descr="🔹"/>
          <p:cNvSpPr>
            <a:spLocks noChangeAspect="1" noChangeArrowheads="1"/>
          </p:cNvSpPr>
          <p:nvPr/>
        </p:nvSpPr>
        <p:spPr bwMode="auto">
          <a:xfrm>
            <a:off x="10036175"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pic>
        <p:nvPicPr>
          <p:cNvPr id="25" name="Picture 24">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217522"/>
            <a:ext cx="425046" cy="425046"/>
          </a:xfrm>
          <a:prstGeom prst="rect">
            <a:avLst/>
          </a:prstGeom>
        </p:spPr>
      </p:pic>
      <p:sp>
        <p:nvSpPr>
          <p:cNvPr id="26" name="Rectangle 25"/>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cxnSp>
        <p:nvCxnSpPr>
          <p:cNvPr id="27" name="Straight Connector 26">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sp>
        <p:nvSpPr>
          <p:cNvPr id="31" name="Rectangle 30">
            <a:extLst>
              <a:ext uri="{FF2B5EF4-FFF2-40B4-BE49-F238E27FC236}">
                <a16:creationId xmlns:a16="http://schemas.microsoft.com/office/drawing/2014/main" id="{84888751-BB12-5C1D-8FB5-30732C277464}"/>
              </a:ext>
            </a:extLst>
          </p:cNvPr>
          <p:cNvSpPr/>
          <p:nvPr/>
        </p:nvSpPr>
        <p:spPr>
          <a:xfrm flipH="1">
            <a:off x="862150" y="2038238"/>
            <a:ext cx="11187607" cy="3037518"/>
          </a:xfrm>
          <a:prstGeom prst="rect">
            <a:avLst/>
          </a:prstGeom>
          <a:solidFill>
            <a:schemeClr val="accent6">
              <a:lumMod val="75000"/>
              <a:alpha val="18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r" rtl="1">
              <a:lnSpc>
                <a:spcPct val="150000"/>
              </a:lnSpc>
            </a:pPr>
            <a:r>
              <a:rPr lang="fa-IR" sz="1400" dirty="0">
                <a:solidFill>
                  <a:schemeClr val="tx1"/>
                </a:solidFill>
                <a:latin typeface="Vazir" panose="020B0603030804020204" pitchFamily="34" charset="-78"/>
                <a:cs typeface="Vazir" panose="020B0603030804020204" pitchFamily="34" charset="-78"/>
              </a:rPr>
              <a:t>سازمان نمیتواند بیشتر از 50%درصد جریمه های موضوع این ماده را مطابق ماده 191 ق.م.م مورد بخشودگی قرار دهد پس توصیه میکنم جریمه های مندرج در ماده 22 قانون پایانه های فروشگاهی را چندین بار مطالعه کرده تا ملکه ذهنتان شود.</a:t>
            </a:r>
          </a:p>
        </p:txBody>
      </p:sp>
    </p:spTree>
    <p:extLst>
      <p:ext uri="{BB962C8B-B14F-4D97-AF65-F5344CB8AC3E}">
        <p14:creationId xmlns:p14="http://schemas.microsoft.com/office/powerpoint/2010/main" val="50697653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15175" y="0"/>
            <a:ext cx="3911002" cy="1733483"/>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a:xfrm>
            <a:off x="3696789" y="339998"/>
            <a:ext cx="7763978" cy="691299"/>
          </a:xfrm>
        </p:spPr>
        <p:txBody>
          <a:bodyPr/>
          <a:lstStyle/>
          <a:p>
            <a:r>
              <a:rPr lang="fa-IR" sz="3200" b="1" dirty="0" smtClean="0">
                <a:latin typeface="Estedad Black" panose="02000A03000000000000" pitchFamily="2" charset="-78"/>
                <a:cs typeface="Estedad Black" panose="02000A03000000000000" pitchFamily="2" charset="-78"/>
              </a:rPr>
              <a:t>نکته14-جرائم </a:t>
            </a:r>
            <a:r>
              <a:rPr lang="fa-IR" sz="3200" b="1" dirty="0" smtClean="0">
                <a:latin typeface="Estedad Black" panose="02000A03000000000000" pitchFamily="2" charset="-78"/>
                <a:cs typeface="Estedad Black" panose="02000A03000000000000" pitchFamily="2" charset="-78"/>
              </a:rPr>
              <a:t>قانون جدید ارزش افزوده</a:t>
            </a:r>
            <a:endParaRPr lang="fa-IR" sz="3200" b="1" dirty="0">
              <a:latin typeface="Estedad Black" panose="02000A03000000000000" pitchFamily="2" charset="-78"/>
              <a:cs typeface="Estedad Black" panose="02000A03000000000000" pitchFamily="2" charset="-78"/>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sp>
        <p:nvSpPr>
          <p:cNvPr id="4" name="AutoShape 2" descr="🔹"/>
          <p:cNvSpPr>
            <a:spLocks noChangeAspect="1" noChangeArrowheads="1"/>
          </p:cNvSpPr>
          <p:nvPr/>
        </p:nvSpPr>
        <p:spPr bwMode="auto">
          <a:xfrm>
            <a:off x="10113963" y="-2730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5" name="AutoShape 3" descr="🔹"/>
          <p:cNvSpPr>
            <a:spLocks noChangeAspect="1" noChangeArrowheads="1"/>
          </p:cNvSpPr>
          <p:nvPr/>
        </p:nvSpPr>
        <p:spPr bwMode="auto">
          <a:xfrm>
            <a:off x="9120188"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6" name="AutoShape 4" descr="🔹"/>
          <p:cNvSpPr>
            <a:spLocks noChangeAspect="1" noChangeArrowheads="1"/>
          </p:cNvSpPr>
          <p:nvPr/>
        </p:nvSpPr>
        <p:spPr bwMode="auto">
          <a:xfrm>
            <a:off x="9142413"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7" name="AutoShape 5" descr="🔹"/>
          <p:cNvSpPr>
            <a:spLocks noChangeAspect="1" noChangeArrowheads="1"/>
          </p:cNvSpPr>
          <p:nvPr/>
        </p:nvSpPr>
        <p:spPr bwMode="auto">
          <a:xfrm>
            <a:off x="9883775"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17" name="AutoShape 7" descr="🔹"/>
          <p:cNvSpPr>
            <a:spLocks noChangeAspect="1" noChangeArrowheads="1"/>
          </p:cNvSpPr>
          <p:nvPr/>
        </p:nvSpPr>
        <p:spPr bwMode="auto">
          <a:xfrm>
            <a:off x="10266363" y="-120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0" name="AutoShape 8" descr="🔹"/>
          <p:cNvSpPr>
            <a:spLocks noChangeAspect="1" noChangeArrowheads="1"/>
          </p:cNvSpPr>
          <p:nvPr/>
        </p:nvSpPr>
        <p:spPr bwMode="auto">
          <a:xfrm>
            <a:off x="9272588"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1" name="AutoShape 9" descr="🔹"/>
          <p:cNvSpPr>
            <a:spLocks noChangeAspect="1" noChangeArrowheads="1"/>
          </p:cNvSpPr>
          <p:nvPr/>
        </p:nvSpPr>
        <p:spPr bwMode="auto">
          <a:xfrm>
            <a:off x="9294813"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2" name="AutoShape 10" descr="🔹"/>
          <p:cNvSpPr>
            <a:spLocks noChangeAspect="1" noChangeArrowheads="1"/>
          </p:cNvSpPr>
          <p:nvPr/>
        </p:nvSpPr>
        <p:spPr bwMode="auto">
          <a:xfrm>
            <a:off x="10036175"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pic>
        <p:nvPicPr>
          <p:cNvPr id="25" name="Picture 24">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217522"/>
            <a:ext cx="425046" cy="425046"/>
          </a:xfrm>
          <a:prstGeom prst="rect">
            <a:avLst/>
          </a:prstGeom>
        </p:spPr>
      </p:pic>
      <p:sp>
        <p:nvSpPr>
          <p:cNvPr id="26" name="Rectangle 25"/>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cxnSp>
        <p:nvCxnSpPr>
          <p:cNvPr id="27" name="Straight Connector 26">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sp>
        <p:nvSpPr>
          <p:cNvPr id="31" name="Rectangle 30">
            <a:extLst>
              <a:ext uri="{FF2B5EF4-FFF2-40B4-BE49-F238E27FC236}">
                <a16:creationId xmlns:a16="http://schemas.microsoft.com/office/drawing/2014/main" id="{84888751-BB12-5C1D-8FB5-30732C277464}"/>
              </a:ext>
            </a:extLst>
          </p:cNvPr>
          <p:cNvSpPr/>
          <p:nvPr/>
        </p:nvSpPr>
        <p:spPr>
          <a:xfrm flipH="1">
            <a:off x="483325" y="1915051"/>
            <a:ext cx="11566431" cy="3819471"/>
          </a:xfrm>
          <a:prstGeom prst="rect">
            <a:avLst/>
          </a:prstGeom>
          <a:solidFill>
            <a:schemeClr val="accent6">
              <a:lumMod val="75000"/>
              <a:alpha val="18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r" rtl="1">
              <a:lnSpc>
                <a:spcPct val="200000"/>
              </a:lnSpc>
            </a:pPr>
            <a:r>
              <a:rPr lang="fa-IR" sz="1400" b="1" dirty="0" smtClean="0">
                <a:solidFill>
                  <a:schemeClr val="tx1"/>
                </a:solidFill>
                <a:latin typeface="Vazir" panose="020B0603030804020204" pitchFamily="34" charset="-78"/>
                <a:cs typeface="Vazir" panose="020B0603030804020204" pitchFamily="34" charset="-78"/>
              </a:rPr>
              <a:t>الف _ </a:t>
            </a:r>
            <a:r>
              <a:rPr lang="fa-IR" sz="1400" dirty="0" smtClean="0">
                <a:solidFill>
                  <a:schemeClr val="tx1"/>
                </a:solidFill>
                <a:latin typeface="Vazir" panose="020B0603030804020204" pitchFamily="34" charset="-78"/>
                <a:cs typeface="Vazir" panose="020B0603030804020204" pitchFamily="34" charset="-78"/>
              </a:rPr>
              <a:t>تا </a:t>
            </a:r>
            <a:r>
              <a:rPr lang="fa-IR" sz="1400" dirty="0">
                <a:solidFill>
                  <a:schemeClr val="tx1"/>
                </a:solidFill>
                <a:latin typeface="Vazir" panose="020B0603030804020204" pitchFamily="34" charset="-78"/>
                <a:cs typeface="Vazir" panose="020B0603030804020204" pitchFamily="34" charset="-78"/>
              </a:rPr>
              <a:t>زمان استقرار سامانه مؤدیان </a:t>
            </a:r>
            <a:r>
              <a:rPr lang="fa-IR" sz="1400" dirty="0" smtClean="0">
                <a:solidFill>
                  <a:schemeClr val="tx1"/>
                </a:solidFill>
                <a:latin typeface="Vazir" panose="020B0603030804020204" pitchFamily="34" charset="-78"/>
                <a:cs typeface="Vazir" panose="020B0603030804020204" pitchFamily="34" charset="-78"/>
              </a:rPr>
              <a:t>(موضوع </a:t>
            </a:r>
            <a:r>
              <a:rPr lang="fa-IR" sz="1400" dirty="0">
                <a:solidFill>
                  <a:schemeClr val="tx1"/>
                </a:solidFill>
                <a:latin typeface="Vazir" panose="020B0603030804020204" pitchFamily="34" charset="-78"/>
                <a:cs typeface="Vazir" panose="020B0603030804020204" pitchFamily="34" charset="-78"/>
              </a:rPr>
              <a:t>قانون پایانههای فروشگاهی و سامانه </a:t>
            </a:r>
            <a:r>
              <a:rPr lang="fa-IR" sz="1400" dirty="0" smtClean="0">
                <a:solidFill>
                  <a:schemeClr val="tx1"/>
                </a:solidFill>
                <a:latin typeface="Vazir" panose="020B0603030804020204" pitchFamily="34" charset="-78"/>
                <a:cs typeface="Vazir" panose="020B0603030804020204" pitchFamily="34" charset="-78"/>
              </a:rPr>
              <a:t>مؤدیان) </a:t>
            </a:r>
            <a:r>
              <a:rPr lang="fa-IR" sz="1400" dirty="0">
                <a:solidFill>
                  <a:schemeClr val="tx1"/>
                </a:solidFill>
                <a:latin typeface="Vazir" panose="020B0603030804020204" pitchFamily="34" charset="-78"/>
                <a:cs typeface="Vazir" panose="020B0603030804020204" pitchFamily="34" charset="-78"/>
              </a:rPr>
              <a:t>عدم تسلیم اظهارنامه در هر </a:t>
            </a:r>
            <a:r>
              <a:rPr lang="fa-IR" sz="1400" dirty="0" smtClean="0">
                <a:solidFill>
                  <a:schemeClr val="tx1"/>
                </a:solidFill>
                <a:latin typeface="Vazir" panose="020B0603030804020204" pitchFamily="34" charset="-78"/>
                <a:cs typeface="Vazir" panose="020B0603030804020204" pitchFamily="34" charset="-78"/>
              </a:rPr>
              <a:t>دوره مالیاتی </a:t>
            </a:r>
            <a:r>
              <a:rPr lang="fa-IR" sz="1400" dirty="0">
                <a:solidFill>
                  <a:schemeClr val="tx1"/>
                </a:solidFill>
                <a:latin typeface="Vazir" panose="020B0603030804020204" pitchFamily="34" charset="-78"/>
                <a:cs typeface="Vazir" panose="020B0603030804020204" pitchFamily="34" charset="-78"/>
              </a:rPr>
              <a:t>برای کلیه مؤدیان و بعد از استقرار سامانه مذکور برای آن دسته از مؤدیانی که از عضویت در سامانه مؤدیان امتناع </a:t>
            </a:r>
            <a:r>
              <a:rPr lang="fa-IR" sz="1400" dirty="0" smtClean="0">
                <a:solidFill>
                  <a:schemeClr val="tx1"/>
                </a:solidFill>
                <a:latin typeface="Vazir" panose="020B0603030804020204" pitchFamily="34" charset="-78"/>
                <a:cs typeface="Vazir" panose="020B0603030804020204" pitchFamily="34" charset="-78"/>
              </a:rPr>
              <a:t>کرده اند</a:t>
            </a:r>
            <a:r>
              <a:rPr lang="fa-IR" sz="1400" dirty="0">
                <a:solidFill>
                  <a:schemeClr val="tx1"/>
                </a:solidFill>
                <a:latin typeface="Vazir" panose="020B0603030804020204" pitchFamily="34" charset="-78"/>
                <a:cs typeface="Vazir" panose="020B0603030804020204" pitchFamily="34" charset="-78"/>
              </a:rPr>
              <a:t>: </a:t>
            </a:r>
            <a:r>
              <a:rPr lang="fa-IR" sz="1400" b="1" dirty="0" smtClean="0">
                <a:solidFill>
                  <a:schemeClr val="tx1"/>
                </a:solidFill>
                <a:latin typeface="Vazir" panose="020B0603030804020204" pitchFamily="34" charset="-78"/>
                <a:cs typeface="Vazir" panose="020B0603030804020204" pitchFamily="34" charset="-78"/>
              </a:rPr>
              <a:t>ده میلیون (۱۰.۰۰۰.۰۰۰ ریال) </a:t>
            </a:r>
            <a:r>
              <a:rPr lang="fa-IR" sz="1400" dirty="0" smtClean="0">
                <a:solidFill>
                  <a:schemeClr val="tx1"/>
                </a:solidFill>
                <a:latin typeface="Vazir" panose="020B0603030804020204" pitchFamily="34" charset="-78"/>
                <a:cs typeface="Vazir" panose="020B0603030804020204" pitchFamily="34" charset="-78"/>
              </a:rPr>
              <a:t>یا </a:t>
            </a:r>
            <a:r>
              <a:rPr lang="fa-IR" sz="1400" b="1" dirty="0">
                <a:solidFill>
                  <a:schemeClr val="tx1"/>
                </a:solidFill>
                <a:latin typeface="Vazir" panose="020B0603030804020204" pitchFamily="34" charset="-78"/>
                <a:cs typeface="Vazir" panose="020B0603030804020204" pitchFamily="34" charset="-78"/>
              </a:rPr>
              <a:t>دوبرابر مالیات و عوارض </a:t>
            </a:r>
            <a:r>
              <a:rPr lang="fa-IR" sz="1400" b="1" dirty="0" smtClean="0">
                <a:solidFill>
                  <a:schemeClr val="tx1"/>
                </a:solidFill>
                <a:latin typeface="Vazir" panose="020B0603030804020204" pitchFamily="34" charset="-78"/>
                <a:cs typeface="Vazir" panose="020B0603030804020204" pitchFamily="34" charset="-78"/>
              </a:rPr>
              <a:t>پرداخت نشده </a:t>
            </a:r>
            <a:r>
              <a:rPr lang="fa-IR" sz="1400" dirty="0">
                <a:solidFill>
                  <a:schemeClr val="tx1"/>
                </a:solidFill>
                <a:latin typeface="Vazir" panose="020B0603030804020204" pitchFamily="34" charset="-78"/>
                <a:cs typeface="Vazir" panose="020B0603030804020204" pitchFamily="34" charset="-78"/>
              </a:rPr>
              <a:t>تا موعد مقرر در </a:t>
            </a:r>
            <a:r>
              <a:rPr lang="fa-IR" sz="1400" dirty="0" smtClean="0">
                <a:solidFill>
                  <a:schemeClr val="tx1"/>
                </a:solidFill>
                <a:latin typeface="Vazir" panose="020B0603030804020204" pitchFamily="34" charset="-78"/>
                <a:cs typeface="Vazir" panose="020B0603030804020204" pitchFamily="34" charset="-78"/>
              </a:rPr>
              <a:t>ماده(۴) </a:t>
            </a:r>
            <a:r>
              <a:rPr lang="fa-IR" sz="1400" dirty="0">
                <a:solidFill>
                  <a:schemeClr val="tx1"/>
                </a:solidFill>
                <a:latin typeface="Vazir" panose="020B0603030804020204" pitchFamily="34" charset="-78"/>
                <a:cs typeface="Vazir" panose="020B0603030804020204" pitchFamily="34" charset="-78"/>
              </a:rPr>
              <a:t>این قانون، هر کدام بیشتر باشد. </a:t>
            </a:r>
            <a:r>
              <a:rPr lang="fa-IR" sz="1400" dirty="0" smtClean="0">
                <a:solidFill>
                  <a:schemeClr val="tx1"/>
                </a:solidFill>
                <a:latin typeface="Vazir" panose="020B0603030804020204" pitchFamily="34" charset="-78"/>
                <a:cs typeface="Vazir" panose="020B0603030804020204" pitchFamily="34" charset="-78"/>
              </a:rPr>
              <a:t>این جریمه علاوه  </a:t>
            </a:r>
            <a:r>
              <a:rPr lang="fa-IR" sz="1400" dirty="0">
                <a:solidFill>
                  <a:schemeClr val="tx1"/>
                </a:solidFill>
                <a:latin typeface="Vazir" panose="020B0603030804020204" pitchFamily="34" charset="-78"/>
                <a:cs typeface="Vazir" panose="020B0603030804020204" pitchFamily="34" charset="-78"/>
              </a:rPr>
              <a:t>بر جریمه مذکور در </a:t>
            </a:r>
            <a:r>
              <a:rPr lang="fa-IR" sz="1400" dirty="0" smtClean="0">
                <a:solidFill>
                  <a:schemeClr val="tx1"/>
                </a:solidFill>
                <a:latin typeface="Vazir" panose="020B0603030804020204" pitchFamily="34" charset="-78"/>
                <a:cs typeface="Vazir" panose="020B0603030804020204" pitchFamily="34" charset="-78"/>
              </a:rPr>
              <a:t>(بند ب ماده22 </a:t>
            </a:r>
            <a:r>
              <a:rPr lang="fa-IR" sz="1400" dirty="0">
                <a:solidFill>
                  <a:schemeClr val="tx1"/>
                </a:solidFill>
                <a:latin typeface="Vazir" panose="020B0603030804020204" pitchFamily="34" charset="-78"/>
                <a:cs typeface="Vazir" panose="020B0603030804020204" pitchFamily="34" charset="-78"/>
              </a:rPr>
              <a:t>قانون </a:t>
            </a:r>
            <a:r>
              <a:rPr lang="fa-IR" sz="1400" dirty="0" smtClean="0">
                <a:solidFill>
                  <a:schemeClr val="tx1"/>
                </a:solidFill>
                <a:latin typeface="Vazir" panose="020B0603030804020204" pitchFamily="34" charset="-78"/>
                <a:cs typeface="Vazir" panose="020B0603030804020204" pitchFamily="34" charset="-78"/>
              </a:rPr>
              <a:t>پایانه های </a:t>
            </a:r>
            <a:r>
              <a:rPr lang="fa-IR" sz="1400" dirty="0">
                <a:solidFill>
                  <a:schemeClr val="tx1"/>
                </a:solidFill>
                <a:latin typeface="Vazir" panose="020B0603030804020204" pitchFamily="34" charset="-78"/>
                <a:cs typeface="Vazir" panose="020B0603030804020204" pitchFamily="34" charset="-78"/>
              </a:rPr>
              <a:t>فروشگاهی و سامانه </a:t>
            </a:r>
            <a:r>
              <a:rPr lang="fa-IR" sz="1400" dirty="0" smtClean="0">
                <a:solidFill>
                  <a:schemeClr val="tx1"/>
                </a:solidFill>
                <a:latin typeface="Vazir" panose="020B0603030804020204" pitchFamily="34" charset="-78"/>
                <a:cs typeface="Vazir" panose="020B0603030804020204" pitchFamily="34" charset="-78"/>
              </a:rPr>
              <a:t>مؤدیان) </a:t>
            </a:r>
            <a:r>
              <a:rPr lang="fa-IR" sz="1400" dirty="0">
                <a:solidFill>
                  <a:schemeClr val="tx1"/>
                </a:solidFill>
                <a:latin typeface="Vazir" panose="020B0603030804020204" pitchFamily="34" charset="-78"/>
                <a:cs typeface="Vazir" panose="020B0603030804020204" pitchFamily="34" charset="-78"/>
              </a:rPr>
              <a:t>است که مؤدی به دلیل عدم </a:t>
            </a:r>
            <a:r>
              <a:rPr lang="fa-IR" sz="1400" dirty="0" smtClean="0">
                <a:solidFill>
                  <a:schemeClr val="tx1"/>
                </a:solidFill>
                <a:latin typeface="Vazir" panose="020B0603030804020204" pitchFamily="34" charset="-78"/>
                <a:cs typeface="Vazir" panose="020B0603030804020204" pitchFamily="34" charset="-78"/>
              </a:rPr>
              <a:t>ثبت نامدر </a:t>
            </a:r>
            <a:r>
              <a:rPr lang="fa-IR" sz="1400" dirty="0">
                <a:solidFill>
                  <a:schemeClr val="tx1"/>
                </a:solidFill>
                <a:latin typeface="Vazir" panose="020B0603030804020204" pitchFamily="34" charset="-78"/>
                <a:cs typeface="Vazir" panose="020B0603030804020204" pitchFamily="34" charset="-78"/>
              </a:rPr>
              <a:t>سامانه مؤدیان باید بپردازد.</a:t>
            </a:r>
          </a:p>
          <a:p>
            <a:pPr algn="r" rtl="1">
              <a:lnSpc>
                <a:spcPct val="200000"/>
              </a:lnSpc>
            </a:pPr>
            <a:r>
              <a:rPr lang="fa-IR" sz="1400" b="1" dirty="0" smtClean="0">
                <a:solidFill>
                  <a:schemeClr val="tx1"/>
                </a:solidFill>
                <a:latin typeface="Vazir" panose="020B0603030804020204" pitchFamily="34" charset="-78"/>
                <a:cs typeface="Vazir" panose="020B0603030804020204" pitchFamily="34" charset="-78"/>
              </a:rPr>
              <a:t>ب_</a:t>
            </a:r>
            <a:r>
              <a:rPr lang="fa-IR" sz="1400" dirty="0" smtClean="0">
                <a:solidFill>
                  <a:schemeClr val="tx1"/>
                </a:solidFill>
                <a:latin typeface="Vazir" panose="020B0603030804020204" pitchFamily="34" charset="-78"/>
                <a:cs typeface="Vazir" panose="020B0603030804020204" pitchFamily="34" charset="-78"/>
              </a:rPr>
              <a:t>کتمان </a:t>
            </a:r>
            <a:r>
              <a:rPr lang="fa-IR" sz="1400" dirty="0">
                <a:solidFill>
                  <a:schemeClr val="tx1"/>
                </a:solidFill>
                <a:latin typeface="Vazir" panose="020B0603030804020204" pitchFamily="34" charset="-78"/>
                <a:cs typeface="Vazir" panose="020B0603030804020204" pitchFamily="34" charset="-78"/>
              </a:rPr>
              <a:t>معامله، </a:t>
            </a:r>
            <a:r>
              <a:rPr lang="fa-IR" sz="1400" dirty="0" smtClean="0">
                <a:solidFill>
                  <a:schemeClr val="tx1"/>
                </a:solidFill>
                <a:latin typeface="Vazir" panose="020B0603030804020204" pitchFamily="34" charset="-78"/>
                <a:cs typeface="Vazir" panose="020B0603030804020204" pitchFamily="34" charset="-78"/>
              </a:rPr>
              <a:t>بیش اظهاری </a:t>
            </a:r>
            <a:r>
              <a:rPr lang="fa-IR" sz="1400" dirty="0">
                <a:solidFill>
                  <a:schemeClr val="tx1"/>
                </a:solidFill>
                <a:latin typeface="Vazir" panose="020B0603030804020204" pitchFamily="34" charset="-78"/>
                <a:cs typeface="Vazir" panose="020B0603030804020204" pitchFamily="34" charset="-78"/>
              </a:rPr>
              <a:t>مالیات و عوارض خرید یا </a:t>
            </a:r>
            <a:r>
              <a:rPr lang="fa-IR" sz="1400" dirty="0" smtClean="0">
                <a:solidFill>
                  <a:schemeClr val="tx1"/>
                </a:solidFill>
                <a:latin typeface="Vazir" panose="020B0603030804020204" pitchFamily="34" charset="-78"/>
                <a:cs typeface="Vazir" panose="020B0603030804020204" pitchFamily="34" charset="-78"/>
              </a:rPr>
              <a:t>کم اظهاری </a:t>
            </a:r>
            <a:r>
              <a:rPr lang="fa-IR" sz="1400" dirty="0">
                <a:solidFill>
                  <a:schemeClr val="tx1"/>
                </a:solidFill>
                <a:latin typeface="Vazir" panose="020B0603030804020204" pitchFamily="34" charset="-78"/>
                <a:cs typeface="Vazir" panose="020B0603030804020204" pitchFamily="34" charset="-78"/>
              </a:rPr>
              <a:t>مالیات و عوارض فروش، ثبت معامله خود به نام غیر یا معامله </a:t>
            </a:r>
            <a:r>
              <a:rPr lang="fa-IR" sz="1400" dirty="0" smtClean="0">
                <a:solidFill>
                  <a:schemeClr val="tx1"/>
                </a:solidFill>
                <a:latin typeface="Vazir" panose="020B0603030804020204" pitchFamily="34" charset="-78"/>
                <a:cs typeface="Vazir" panose="020B0603030804020204" pitchFamily="34" charset="-78"/>
              </a:rPr>
              <a:t>غیر به </a:t>
            </a:r>
            <a:r>
              <a:rPr lang="fa-IR" sz="1400" dirty="0">
                <a:solidFill>
                  <a:schemeClr val="tx1"/>
                </a:solidFill>
                <a:latin typeface="Vazir" panose="020B0603030804020204" pitchFamily="34" charset="-78"/>
                <a:cs typeface="Vazir" panose="020B0603030804020204" pitchFamily="34" charset="-78"/>
              </a:rPr>
              <a:t>نام خود، استناد به اسناد صوری و هر عمل دیگری که به </a:t>
            </a:r>
            <a:r>
              <a:rPr lang="fa-IR" sz="1400" dirty="0" smtClean="0">
                <a:solidFill>
                  <a:schemeClr val="tx1"/>
                </a:solidFill>
                <a:latin typeface="Vazir" panose="020B0603030804020204" pitchFamily="34" charset="-78"/>
                <a:cs typeface="Vazir" panose="020B0603030804020204" pitchFamily="34" charset="-78"/>
              </a:rPr>
              <a:t>کم اظهاری </a:t>
            </a:r>
            <a:r>
              <a:rPr lang="fa-IR" sz="1400" dirty="0">
                <a:solidFill>
                  <a:schemeClr val="tx1"/>
                </a:solidFill>
                <a:latin typeface="Vazir" panose="020B0603030804020204" pitchFamily="34" charset="-78"/>
                <a:cs typeface="Vazir" panose="020B0603030804020204" pitchFamily="34" charset="-78"/>
              </a:rPr>
              <a:t>مالیات یا استرداد غیرواقعی منجر شود: </a:t>
            </a:r>
            <a:r>
              <a:rPr lang="fa-IR" sz="1400" b="1" dirty="0">
                <a:solidFill>
                  <a:schemeClr val="tx1"/>
                </a:solidFill>
                <a:latin typeface="Vazir" panose="020B0603030804020204" pitchFamily="34" charset="-78"/>
                <a:cs typeface="Vazir" panose="020B0603030804020204" pitchFamily="34" charset="-78"/>
              </a:rPr>
              <a:t>دو برابر مالیات </a:t>
            </a:r>
            <a:r>
              <a:rPr lang="fa-IR" sz="1400" b="1" dirty="0" smtClean="0">
                <a:solidFill>
                  <a:schemeClr val="tx1"/>
                </a:solidFill>
                <a:latin typeface="Vazir" panose="020B0603030804020204" pitchFamily="34" charset="-78"/>
                <a:cs typeface="Vazir" panose="020B0603030804020204" pitchFamily="34" charset="-78"/>
              </a:rPr>
              <a:t>وعوارض پرداخت نشده</a:t>
            </a:r>
            <a:r>
              <a:rPr lang="fa-IR" sz="1400" dirty="0" smtClean="0">
                <a:solidFill>
                  <a:schemeClr val="tx1"/>
                </a:solidFill>
                <a:latin typeface="Vazir" panose="020B0603030804020204" pitchFamily="34" charset="-78"/>
                <a:cs typeface="Vazir" panose="020B0603030804020204" pitchFamily="34" charset="-78"/>
              </a:rPr>
              <a:t> </a:t>
            </a:r>
            <a:r>
              <a:rPr lang="fa-IR" sz="1400" dirty="0">
                <a:solidFill>
                  <a:schemeClr val="tx1"/>
                </a:solidFill>
                <a:latin typeface="Vazir" panose="020B0603030804020204" pitchFamily="34" charset="-78"/>
                <a:cs typeface="Vazir" panose="020B0603030804020204" pitchFamily="34" charset="-78"/>
              </a:rPr>
              <a:t>تا موعد مقرر در </a:t>
            </a:r>
            <a:r>
              <a:rPr lang="fa-IR" sz="1400" dirty="0" smtClean="0">
                <a:solidFill>
                  <a:schemeClr val="tx1"/>
                </a:solidFill>
                <a:latin typeface="Vazir" panose="020B0603030804020204" pitchFamily="34" charset="-78"/>
                <a:cs typeface="Vazir" panose="020B0603030804020204" pitchFamily="34" charset="-78"/>
              </a:rPr>
              <a:t>ماده(۴)این </a:t>
            </a:r>
            <a:r>
              <a:rPr lang="fa-IR" sz="1400" dirty="0">
                <a:solidFill>
                  <a:schemeClr val="tx1"/>
                </a:solidFill>
                <a:latin typeface="Vazir" panose="020B0603030804020204" pitchFamily="34" charset="-78"/>
                <a:cs typeface="Vazir" panose="020B0603030804020204" pitchFamily="34" charset="-78"/>
              </a:rPr>
              <a:t>قانون و در صورت تکرار تخلف قبل از دوسال، </a:t>
            </a:r>
            <a:r>
              <a:rPr lang="fa-IR" sz="1400" b="1" dirty="0">
                <a:solidFill>
                  <a:schemeClr val="tx1"/>
                </a:solidFill>
                <a:latin typeface="Vazir" panose="020B0603030804020204" pitchFamily="34" charset="-78"/>
                <a:cs typeface="Vazir" panose="020B0603030804020204" pitchFamily="34" charset="-78"/>
              </a:rPr>
              <a:t>سه برابر مالیات </a:t>
            </a:r>
            <a:r>
              <a:rPr lang="fa-IR" sz="1400" b="1" dirty="0" smtClean="0">
                <a:solidFill>
                  <a:schemeClr val="tx1"/>
                </a:solidFill>
                <a:latin typeface="Vazir" panose="020B0603030804020204" pitchFamily="34" charset="-78"/>
                <a:cs typeface="Vazir" panose="020B0603030804020204" pitchFamily="34" charset="-78"/>
              </a:rPr>
              <a:t>پرداخت نشده</a:t>
            </a:r>
            <a:r>
              <a:rPr lang="fa-IR" sz="1400" dirty="0">
                <a:solidFill>
                  <a:schemeClr val="tx1"/>
                </a:solidFill>
                <a:latin typeface="Vazir" panose="020B0603030804020204" pitchFamily="34" charset="-78"/>
                <a:cs typeface="Vazir" panose="020B0603030804020204" pitchFamily="34" charset="-78"/>
              </a:rPr>
              <a:t>.</a:t>
            </a:r>
          </a:p>
          <a:p>
            <a:pPr algn="r" rtl="1">
              <a:lnSpc>
                <a:spcPct val="200000"/>
              </a:lnSpc>
            </a:pPr>
            <a:r>
              <a:rPr lang="fa-IR" sz="1400" b="1" dirty="0" smtClean="0">
                <a:solidFill>
                  <a:schemeClr val="tx1"/>
                </a:solidFill>
                <a:latin typeface="Vazir" panose="020B0603030804020204" pitchFamily="34" charset="-78"/>
                <a:cs typeface="Vazir" panose="020B0603030804020204" pitchFamily="34" charset="-78"/>
              </a:rPr>
              <a:t>ج_</a:t>
            </a:r>
            <a:r>
              <a:rPr lang="fa-IR" sz="1400" dirty="0" smtClean="0">
                <a:solidFill>
                  <a:schemeClr val="tx1"/>
                </a:solidFill>
                <a:latin typeface="Vazir" panose="020B0603030804020204" pitchFamily="34" charset="-78"/>
                <a:cs typeface="Vazir" panose="020B0603030804020204" pitchFamily="34" charset="-78"/>
              </a:rPr>
              <a:t>دریافت </a:t>
            </a:r>
            <a:r>
              <a:rPr lang="fa-IR" sz="1400" dirty="0">
                <a:solidFill>
                  <a:schemeClr val="tx1"/>
                </a:solidFill>
                <a:latin typeface="Vazir" panose="020B0603030804020204" pitchFamily="34" charset="-78"/>
                <a:cs typeface="Vazir" panose="020B0603030804020204" pitchFamily="34" charset="-78"/>
              </a:rPr>
              <a:t>مالیات و عوارض توسط اشخاص غیرمجاز: </a:t>
            </a:r>
            <a:r>
              <a:rPr lang="fa-IR" sz="1400" b="1" dirty="0">
                <a:solidFill>
                  <a:schemeClr val="tx1"/>
                </a:solidFill>
                <a:latin typeface="Vazir" panose="020B0603030804020204" pitchFamily="34" charset="-78"/>
                <a:cs typeface="Vazir" panose="020B0603030804020204" pitchFamily="34" charset="-78"/>
              </a:rPr>
              <a:t>دو برابر مالیات و عوارض دریافتی</a:t>
            </a:r>
          </a:p>
        </p:txBody>
      </p:sp>
    </p:spTree>
    <p:extLst>
      <p:ext uri="{BB962C8B-B14F-4D97-AF65-F5344CB8AC3E}">
        <p14:creationId xmlns:p14="http://schemas.microsoft.com/office/powerpoint/2010/main" val="18469089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363080"/>
            <a:ext cx="7380990" cy="691299"/>
          </a:xfrm>
        </p:spPr>
        <p:txBody>
          <a:bodyPr/>
          <a:lstStyle/>
          <a:p>
            <a:r>
              <a:rPr lang="fa-IR" sz="3600" b="1" dirty="0"/>
              <a:t>نمونه فاکتور </a:t>
            </a:r>
            <a:r>
              <a:rPr lang="fa-IR" sz="3600" b="1" dirty="0" smtClean="0"/>
              <a:t>رسمی</a:t>
            </a:r>
            <a:endParaRPr lang="en-US" dirty="0"/>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86446" y="1626051"/>
            <a:ext cx="9416870" cy="4631190"/>
          </a:xfrm>
        </p:spPr>
      </p:pic>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6" name="Picture 15">
            <a:extLst>
              <a:ext uri="{FF2B5EF4-FFF2-40B4-BE49-F238E27FC236}">
                <a16:creationId xmlns:a16="http://schemas.microsoft.com/office/drawing/2014/main" id="{01A8E07E-0B20-5B9A-8A0B-D616D3E9A649}"/>
              </a:ext>
            </a:extLst>
          </p:cNvPr>
          <p:cNvPicPr>
            <a:picLocks noChangeAspect="1"/>
          </p:cNvPicPr>
          <p:nvPr/>
        </p:nvPicPr>
        <p:blipFill>
          <a:blip r:embed="rId5"/>
          <a:stretch>
            <a:fillRect/>
          </a:stretch>
        </p:blipFill>
        <p:spPr>
          <a:xfrm>
            <a:off x="262298" y="6217522"/>
            <a:ext cx="425046" cy="425046"/>
          </a:xfrm>
          <a:prstGeom prst="rect">
            <a:avLst/>
          </a:prstGeom>
        </p:spPr>
      </p:pic>
      <p:cxnSp>
        <p:nvCxnSpPr>
          <p:cNvPr id="18" name="Straight Connector 17">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sp>
        <p:nvSpPr>
          <p:cNvPr id="20" name="Rectangle 19"/>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spTree>
    <p:extLst>
      <p:ext uri="{BB962C8B-B14F-4D97-AF65-F5344CB8AC3E}">
        <p14:creationId xmlns:p14="http://schemas.microsoft.com/office/powerpoint/2010/main" val="161253709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omplete Accounting Course for Beginners from Scratch - OLECD">
            <a:extLst>
              <a:ext uri="{FF2B5EF4-FFF2-40B4-BE49-F238E27FC236}">
                <a16:creationId xmlns:a16="http://schemas.microsoft.com/office/drawing/2014/main" id="{3FFB549F-D3FA-A079-3886-1238B3AB65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888751-BB12-5C1D-8FB5-30732C277464}"/>
              </a:ext>
            </a:extLst>
          </p:cNvPr>
          <p:cNvSpPr/>
          <p:nvPr/>
        </p:nvSpPr>
        <p:spPr>
          <a:xfrm flipH="1">
            <a:off x="721889" y="2149642"/>
            <a:ext cx="5566616" cy="3894222"/>
          </a:xfrm>
          <a:prstGeom prst="rect">
            <a:avLst/>
          </a:prstGeom>
          <a:solidFill>
            <a:schemeClr val="accent6">
              <a:lumMod val="75000"/>
              <a:alpha val="18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6" name="Content Placeholder 5">
            <a:extLst>
              <a:ext uri="{FF2B5EF4-FFF2-40B4-BE49-F238E27FC236}">
                <a16:creationId xmlns:a16="http://schemas.microsoft.com/office/drawing/2014/main" id="{4F4A6C87-EE27-53B7-B146-2A10086989AB}"/>
              </a:ext>
            </a:extLst>
          </p:cNvPr>
          <p:cNvSpPr>
            <a:spLocks noGrp="1"/>
          </p:cNvSpPr>
          <p:nvPr>
            <p:ph idx="1"/>
          </p:nvPr>
        </p:nvSpPr>
        <p:spPr>
          <a:xfrm>
            <a:off x="739105" y="2149642"/>
            <a:ext cx="5503907" cy="3894221"/>
          </a:xfrm>
        </p:spPr>
        <p:txBody>
          <a:bodyPr>
            <a:noAutofit/>
          </a:bodyPr>
          <a:lstStyle/>
          <a:p>
            <a:pPr marL="0" indent="0" algn="justLow">
              <a:lnSpc>
                <a:spcPct val="150000"/>
              </a:lnSpc>
              <a:buNone/>
            </a:pPr>
            <a:r>
              <a:rPr lang="fa-IR" sz="1400" dirty="0">
                <a:latin typeface="Vazir" panose="020B0603030804020204" pitchFamily="34" charset="-78"/>
                <a:cs typeface="Vazir" panose="020B0603030804020204" pitchFamily="34" charset="-78"/>
              </a:rPr>
              <a:t> </a:t>
            </a:r>
            <a:r>
              <a:rPr lang="fa-IR" sz="1400" b="1" dirty="0">
                <a:latin typeface="Vazir" panose="020B0603030804020204" pitchFamily="34" charset="-78"/>
                <a:cs typeface="Vazir" panose="020B0603030804020204" pitchFamily="34" charset="-78"/>
              </a:rPr>
              <a:t>مالیات بر </a:t>
            </a:r>
            <a:r>
              <a:rPr lang="fa-IR" sz="1400" b="1" dirty="0" smtClean="0">
                <a:latin typeface="Vazir" panose="020B0603030804020204" pitchFamily="34" charset="-78"/>
                <a:cs typeface="Vazir" panose="020B0603030804020204" pitchFamily="34" charset="-78"/>
              </a:rPr>
              <a:t>ارزش افزوده</a:t>
            </a:r>
            <a:r>
              <a:rPr lang="fa-IR" sz="1400" b="1" dirty="0">
                <a:latin typeface="Vazir" panose="020B0603030804020204" pitchFamily="34" charset="-78"/>
                <a:cs typeface="Vazir" panose="020B0603030804020204" pitchFamily="34" charset="-78"/>
              </a:rPr>
              <a:t>: </a:t>
            </a:r>
            <a:r>
              <a:rPr lang="fa-IR" sz="1400" dirty="0" smtClean="0">
                <a:latin typeface="Vazir" panose="020B0603030804020204" pitchFamily="34" charset="-78"/>
                <a:cs typeface="Vazir" panose="020B0603030804020204" pitchFamily="34" charset="-78"/>
              </a:rPr>
              <a:t>مابه التفاوت </a:t>
            </a:r>
            <a:r>
              <a:rPr lang="fa-IR" sz="1400" dirty="0">
                <a:latin typeface="Vazir" panose="020B0603030804020204" pitchFamily="34" charset="-78"/>
                <a:cs typeface="Vazir" panose="020B0603030804020204" pitchFamily="34" charset="-78"/>
              </a:rPr>
              <a:t>مالیات و عوارض فروش با مالیات و عوارض خرید در یک </a:t>
            </a:r>
            <a:r>
              <a:rPr lang="fa-IR" sz="1400" dirty="0" smtClean="0">
                <a:latin typeface="Vazir" panose="020B0603030804020204" pitchFamily="34" charset="-78"/>
                <a:cs typeface="Vazir" panose="020B0603030804020204" pitchFamily="34" charset="-78"/>
              </a:rPr>
              <a:t>دور معین</a:t>
            </a:r>
          </a:p>
          <a:p>
            <a:pPr marL="0" indent="0" algn="justLow">
              <a:lnSpc>
                <a:spcPct val="150000"/>
              </a:lnSpc>
              <a:buNone/>
            </a:pPr>
            <a:r>
              <a:rPr lang="fa-IR" sz="1400" b="1" dirty="0">
                <a:latin typeface="Vazir" panose="020B0603030804020204" pitchFamily="34" charset="-78"/>
                <a:cs typeface="Vazir" panose="020B0603030804020204" pitchFamily="34" charset="-78"/>
              </a:rPr>
              <a:t>دوره مالیاتی: </a:t>
            </a:r>
            <a:r>
              <a:rPr lang="fa-IR" sz="1400" dirty="0">
                <a:latin typeface="Vazir" panose="020B0603030804020204" pitchFamily="34" charset="-78"/>
                <a:cs typeface="Vazir" panose="020B0603030804020204" pitchFamily="34" charset="-78"/>
              </a:rPr>
              <a:t>دوره مالیاتی هر سهماه میباشد و منطبق بر فصول سال شمسی است</a:t>
            </a:r>
            <a:r>
              <a:rPr lang="fa-IR" sz="1400" dirty="0" smtClean="0">
                <a:latin typeface="Vazir" panose="020B0603030804020204" pitchFamily="34" charset="-78"/>
                <a:cs typeface="Vazir" panose="020B0603030804020204" pitchFamily="34" charset="-78"/>
              </a:rPr>
              <a:t>.</a:t>
            </a:r>
          </a:p>
          <a:p>
            <a:pPr marL="0" indent="0" algn="justLow">
              <a:lnSpc>
                <a:spcPct val="150000"/>
              </a:lnSpc>
              <a:buNone/>
            </a:pPr>
            <a:r>
              <a:rPr lang="fa-IR" sz="1400" b="1" dirty="0">
                <a:latin typeface="Vazir" panose="020B0603030804020204" pitchFamily="34" charset="-78"/>
                <a:cs typeface="Vazir" panose="020B0603030804020204" pitchFamily="34" charset="-78"/>
              </a:rPr>
              <a:t>اعتبار مالیاتی: </a:t>
            </a:r>
            <a:r>
              <a:rPr lang="fa-IR" sz="1400" dirty="0">
                <a:latin typeface="Vazir" panose="020B0603030804020204" pitchFamily="34" charset="-78"/>
                <a:cs typeface="Vazir" panose="020B0603030804020204" pitchFamily="34" charset="-78"/>
              </a:rPr>
              <a:t>مالیات و عوارضی که مؤدی بابت خرید </a:t>
            </a:r>
            <a:r>
              <a:rPr lang="fa-IR" sz="1400" dirty="0" smtClean="0">
                <a:latin typeface="Vazir" panose="020B0603030804020204" pitchFamily="34" charset="-78"/>
                <a:cs typeface="Vazir" panose="020B0603030804020204" pitchFamily="34" charset="-78"/>
              </a:rPr>
              <a:t>کالا (اعم </a:t>
            </a:r>
            <a:r>
              <a:rPr lang="fa-IR" sz="1400" dirty="0">
                <a:latin typeface="Vazir" panose="020B0603030804020204" pitchFamily="34" charset="-78"/>
                <a:cs typeface="Vazir" panose="020B0603030804020204" pitchFamily="34" charset="-78"/>
              </a:rPr>
              <a:t>از نهاده و </a:t>
            </a:r>
            <a:r>
              <a:rPr lang="fa-IR" sz="1400" dirty="0" smtClean="0">
                <a:latin typeface="Vazir" panose="020B0603030804020204" pitchFamily="34" charset="-78"/>
                <a:cs typeface="Vazir" panose="020B0603030804020204" pitchFamily="34" charset="-78"/>
              </a:rPr>
              <a:t>کالا نهائی) </a:t>
            </a:r>
            <a:r>
              <a:rPr lang="fa-IR" sz="1400" dirty="0">
                <a:latin typeface="Vazir" panose="020B0603030804020204" pitchFamily="34" charset="-78"/>
                <a:cs typeface="Vazir" panose="020B0603030804020204" pitchFamily="34" charset="-78"/>
              </a:rPr>
              <a:t>یا خدمت به موجب این قانون پرداخت </a:t>
            </a:r>
            <a:r>
              <a:rPr lang="fa-IR" sz="1400" dirty="0" smtClean="0">
                <a:latin typeface="Vazir" panose="020B0603030804020204" pitchFamily="34" charset="-78"/>
                <a:cs typeface="Vazir" panose="020B0603030804020204" pitchFamily="34" charset="-78"/>
              </a:rPr>
              <a:t>کرده است.</a:t>
            </a:r>
          </a:p>
          <a:p>
            <a:pPr marL="0" indent="0" algn="justLow">
              <a:lnSpc>
                <a:spcPct val="150000"/>
              </a:lnSpc>
              <a:buNone/>
            </a:pPr>
            <a:r>
              <a:rPr lang="fa-IR" sz="1400" b="1" dirty="0" smtClean="0">
                <a:latin typeface="Vazir" panose="020B0603030804020204" pitchFamily="34" charset="-78"/>
                <a:cs typeface="Vazir" panose="020B0603030804020204" pitchFamily="34" charset="-78"/>
              </a:rPr>
              <a:t>معافیت </a:t>
            </a:r>
            <a:r>
              <a:rPr lang="fa-IR" sz="1400" b="1" dirty="0">
                <a:latin typeface="Vazir" panose="020B0603030804020204" pitchFamily="34" charset="-78"/>
                <a:cs typeface="Vazir" panose="020B0603030804020204" pitchFamily="34" charset="-78"/>
              </a:rPr>
              <a:t>مالیاتی: </a:t>
            </a:r>
            <a:r>
              <a:rPr lang="fa-IR" sz="1400" dirty="0">
                <a:latin typeface="Vazir" panose="020B0603030804020204" pitchFamily="34" charset="-78"/>
                <a:cs typeface="Vazir" panose="020B0603030804020204" pitchFamily="34" charset="-78"/>
              </a:rPr>
              <a:t>عدم تعلق مالیات و عوارض موضوع این قانون بر </a:t>
            </a:r>
            <a:r>
              <a:rPr lang="fa-IR" sz="1400" dirty="0" smtClean="0">
                <a:latin typeface="Vazir" panose="020B0603030804020204" pitchFamily="34" charset="-78"/>
                <a:cs typeface="Vazir" panose="020B0603030804020204" pitchFamily="34" charset="-78"/>
              </a:rPr>
              <a:t>کالاها </a:t>
            </a:r>
            <a:r>
              <a:rPr lang="fa-IR" sz="1400" dirty="0">
                <a:latin typeface="Vazir" panose="020B0603030804020204" pitchFamily="34" charset="-78"/>
                <a:cs typeface="Vazir" panose="020B0603030804020204" pitchFamily="34" charset="-78"/>
              </a:rPr>
              <a:t>و خدمات.</a:t>
            </a:r>
          </a:p>
          <a:p>
            <a:pPr marL="0" indent="0" algn="justLow">
              <a:lnSpc>
                <a:spcPct val="150000"/>
              </a:lnSpc>
              <a:buNone/>
            </a:pPr>
            <a:endParaRPr lang="fa-IR" sz="1400" dirty="0">
              <a:latin typeface="Vazir" panose="020B0603030804020204" pitchFamily="34" charset="-78"/>
              <a:cs typeface="Vazir" panose="020B0603030804020204" pitchFamily="34" charset="-78"/>
            </a:endParaRPr>
          </a:p>
        </p:txBody>
      </p:sp>
      <p:sp>
        <p:nvSpPr>
          <p:cNvPr id="7" name="Text Placeholder 6">
            <a:extLst>
              <a:ext uri="{FF2B5EF4-FFF2-40B4-BE49-F238E27FC236}">
                <a16:creationId xmlns:a16="http://schemas.microsoft.com/office/drawing/2014/main" id="{64E4E999-16F0-ABE2-3413-EDD337AB8BBD}"/>
              </a:ext>
            </a:extLst>
          </p:cNvPr>
          <p:cNvSpPr>
            <a:spLocks noGrp="1"/>
          </p:cNvSpPr>
          <p:nvPr>
            <p:ph type="body" sz="quarter" idx="13"/>
          </p:nvPr>
        </p:nvSpPr>
        <p:spPr/>
        <p:txBody>
          <a:bodyPr/>
          <a:lstStyle/>
          <a:p>
            <a:r>
              <a:rPr lang="fa-IR" sz="3600" b="1" dirty="0" smtClean="0">
                <a:latin typeface="Estedad Black" panose="02000A03000000000000" pitchFamily="2" charset="-78"/>
                <a:cs typeface="Estedad Black" panose="02000A03000000000000" pitchFamily="2" charset="-78"/>
              </a:rPr>
              <a:t>تعاریف مالیات بر ارزش افزوده</a:t>
            </a:r>
            <a:endParaRPr lang="en-US" sz="3600" b="1" dirty="0">
              <a:latin typeface="Estedad Black" panose="02000A03000000000000" pitchFamily="2" charset="-78"/>
              <a:cs typeface="Estedad Black" panose="02000A03000000000000" pitchFamily="2" charset="-78"/>
            </a:endParaRPr>
          </a:p>
        </p:txBody>
      </p:sp>
      <p:sp>
        <p:nvSpPr>
          <p:cNvPr id="8" name="Isosceles Triangle 7">
            <a:extLst>
              <a:ext uri="{FF2B5EF4-FFF2-40B4-BE49-F238E27FC236}">
                <a16:creationId xmlns:a16="http://schemas.microsoft.com/office/drawing/2014/main" id="{296C928D-C0AB-B1A0-DF22-DF66C77C0507}"/>
              </a:ext>
            </a:extLst>
          </p:cNvPr>
          <p:cNvSpPr/>
          <p:nvPr/>
        </p:nvSpPr>
        <p:spPr>
          <a:xfrm rot="16200000">
            <a:off x="6208327" y="1015349"/>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217522"/>
            <a:ext cx="425046" cy="425046"/>
          </a:xfrm>
          <a:prstGeom prst="rect">
            <a:avLst/>
          </a:prstGeom>
        </p:spPr>
      </p:pic>
      <p:sp>
        <p:nvSpPr>
          <p:cNvPr id="13" name="Rectangle 12"/>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cxnSp>
        <p:nvCxnSpPr>
          <p:cNvPr id="14" name="Straight Connector 13">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11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15175" y="0"/>
            <a:ext cx="3911002" cy="1733483"/>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sz="1600"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a:xfrm>
            <a:off x="3684654" y="418012"/>
            <a:ext cx="7763978" cy="691299"/>
          </a:xfrm>
        </p:spPr>
        <p:txBody>
          <a:bodyPr/>
          <a:lstStyle/>
          <a:p>
            <a:r>
              <a:rPr lang="fa-IR" sz="2800" b="1" dirty="0" smtClean="0"/>
              <a:t>اقدامات </a:t>
            </a:r>
            <a:r>
              <a:rPr lang="fa-IR" sz="2800" b="1" dirty="0"/>
              <a:t>پیش از ارسال اظهارنامه ارزش افزوده</a:t>
            </a: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sp>
        <p:nvSpPr>
          <p:cNvPr id="4" name="AutoShape 2" descr="🔹"/>
          <p:cNvSpPr>
            <a:spLocks noChangeAspect="1" noChangeArrowheads="1"/>
          </p:cNvSpPr>
          <p:nvPr/>
        </p:nvSpPr>
        <p:spPr bwMode="auto">
          <a:xfrm>
            <a:off x="10113963" y="-2730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5" name="AutoShape 3" descr="🔹"/>
          <p:cNvSpPr>
            <a:spLocks noChangeAspect="1" noChangeArrowheads="1"/>
          </p:cNvSpPr>
          <p:nvPr/>
        </p:nvSpPr>
        <p:spPr bwMode="auto">
          <a:xfrm>
            <a:off x="9120188"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6" name="AutoShape 4" descr="🔹"/>
          <p:cNvSpPr>
            <a:spLocks noChangeAspect="1" noChangeArrowheads="1"/>
          </p:cNvSpPr>
          <p:nvPr/>
        </p:nvSpPr>
        <p:spPr bwMode="auto">
          <a:xfrm>
            <a:off x="9142413"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7" name="AutoShape 5" descr="🔹"/>
          <p:cNvSpPr>
            <a:spLocks noChangeAspect="1" noChangeArrowheads="1"/>
          </p:cNvSpPr>
          <p:nvPr/>
        </p:nvSpPr>
        <p:spPr bwMode="auto">
          <a:xfrm>
            <a:off x="9883775"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17" name="AutoShape 7" descr="🔹"/>
          <p:cNvSpPr>
            <a:spLocks noChangeAspect="1" noChangeArrowheads="1"/>
          </p:cNvSpPr>
          <p:nvPr/>
        </p:nvSpPr>
        <p:spPr bwMode="auto">
          <a:xfrm>
            <a:off x="10266363" y="-120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0" name="AutoShape 8" descr="🔹"/>
          <p:cNvSpPr>
            <a:spLocks noChangeAspect="1" noChangeArrowheads="1"/>
          </p:cNvSpPr>
          <p:nvPr/>
        </p:nvSpPr>
        <p:spPr bwMode="auto">
          <a:xfrm>
            <a:off x="9272588"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1" name="AutoShape 9" descr="🔹"/>
          <p:cNvSpPr>
            <a:spLocks noChangeAspect="1" noChangeArrowheads="1"/>
          </p:cNvSpPr>
          <p:nvPr/>
        </p:nvSpPr>
        <p:spPr bwMode="auto">
          <a:xfrm>
            <a:off x="9294813"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2" name="AutoShape 10" descr="🔹"/>
          <p:cNvSpPr>
            <a:spLocks noChangeAspect="1" noChangeArrowheads="1"/>
          </p:cNvSpPr>
          <p:nvPr/>
        </p:nvSpPr>
        <p:spPr bwMode="auto">
          <a:xfrm>
            <a:off x="10036175"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pic>
        <p:nvPicPr>
          <p:cNvPr id="25" name="Picture 24">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217522"/>
            <a:ext cx="425046" cy="425046"/>
          </a:xfrm>
          <a:prstGeom prst="rect">
            <a:avLst/>
          </a:prstGeom>
        </p:spPr>
      </p:pic>
      <p:sp>
        <p:nvSpPr>
          <p:cNvPr id="26" name="Rectangle 25"/>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cxnSp>
        <p:nvCxnSpPr>
          <p:cNvPr id="27" name="Straight Connector 26">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sp>
        <p:nvSpPr>
          <p:cNvPr id="31" name="Rectangle 30">
            <a:extLst>
              <a:ext uri="{FF2B5EF4-FFF2-40B4-BE49-F238E27FC236}">
                <a16:creationId xmlns:a16="http://schemas.microsoft.com/office/drawing/2014/main" id="{84888751-BB12-5C1D-8FB5-30732C277464}"/>
              </a:ext>
            </a:extLst>
          </p:cNvPr>
          <p:cNvSpPr/>
          <p:nvPr/>
        </p:nvSpPr>
        <p:spPr>
          <a:xfrm flipH="1">
            <a:off x="496387" y="1784421"/>
            <a:ext cx="11566431" cy="4088921"/>
          </a:xfrm>
          <a:prstGeom prst="rect">
            <a:avLst/>
          </a:prstGeom>
          <a:solidFill>
            <a:schemeClr val="accent6">
              <a:lumMod val="75000"/>
              <a:alpha val="18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justLow" rtl="1">
              <a:lnSpc>
                <a:spcPct val="200000"/>
              </a:lnSpc>
            </a:pPr>
            <a:r>
              <a:rPr lang="fa-IR" sz="1400" dirty="0">
                <a:solidFill>
                  <a:schemeClr val="tx1"/>
                </a:solidFill>
                <a:latin typeface="Vazir" panose="020B0603030804020204" pitchFamily="34" charset="-78"/>
                <a:cs typeface="Vazir" panose="020B0603030804020204" pitchFamily="34" charset="-78"/>
              </a:rPr>
              <a:t>مهم‌ترین کار برای تهیه اظهارنامه ارزش افزوده، </a:t>
            </a:r>
            <a:r>
              <a:rPr lang="fa-IR" sz="1400" b="1" dirty="0">
                <a:solidFill>
                  <a:schemeClr val="tx1"/>
                </a:solidFill>
                <a:latin typeface="Vazir" panose="020B0603030804020204" pitchFamily="34" charset="-78"/>
                <a:cs typeface="Vazir" panose="020B0603030804020204" pitchFamily="34" charset="-78"/>
              </a:rPr>
              <a:t>جمع‌آوری و آماده سازی اسناد و مدارک خرید و فروش‌های مرتبط با ارزش افزوده </a:t>
            </a:r>
            <a:r>
              <a:rPr lang="fa-IR" sz="1400" dirty="0">
                <a:solidFill>
                  <a:schemeClr val="tx1"/>
                </a:solidFill>
                <a:latin typeface="Vazir" panose="020B0603030804020204" pitchFamily="34" charset="-78"/>
                <a:cs typeface="Vazir" panose="020B0603030804020204" pitchFamily="34" charset="-78"/>
              </a:rPr>
              <a:t>است. پیش از هر کار باید کلیه فاکتورهای خرید و فروش‌های مربوط به فعالیت اقتصادی خود اعم از اینکه مشمول ارزش افزوده باشند و یا معاف از آن را تفکیک نمایید</a:t>
            </a:r>
            <a:r>
              <a:rPr lang="fa-IR" sz="1400" dirty="0" smtClean="0">
                <a:solidFill>
                  <a:schemeClr val="tx1"/>
                </a:solidFill>
                <a:latin typeface="Vazir" panose="020B0603030804020204" pitchFamily="34" charset="-78"/>
                <a:cs typeface="Vazir" panose="020B0603030804020204" pitchFamily="34" charset="-78"/>
              </a:rPr>
              <a:t>.</a:t>
            </a:r>
            <a:endParaRPr lang="fa-IR" sz="1400" dirty="0">
              <a:solidFill>
                <a:schemeClr val="tx1"/>
              </a:solidFill>
              <a:latin typeface="Vazir" panose="020B0603030804020204" pitchFamily="34" charset="-78"/>
              <a:cs typeface="Vazir" panose="020B0603030804020204" pitchFamily="34" charset="-78"/>
            </a:endParaRPr>
          </a:p>
          <a:p>
            <a:pPr algn="justLow" rtl="1">
              <a:lnSpc>
                <a:spcPct val="200000"/>
              </a:lnSpc>
            </a:pPr>
            <a:r>
              <a:rPr lang="fa-IR" sz="1400" dirty="0">
                <a:solidFill>
                  <a:schemeClr val="tx1"/>
                </a:solidFill>
                <a:latin typeface="Vazir" panose="020B0603030804020204" pitchFamily="34" charset="-78"/>
                <a:cs typeface="Vazir" panose="020B0603030804020204" pitchFamily="34" charset="-78"/>
              </a:rPr>
              <a:t>سپس یک فایل اکسل تهیه و اطلاعات خریدهای خود را در یک صفحه و اطلاعات فروش‌ها را در صفحه دیگری وارد نمایید. این فایل می‌تواند شامل ستون‌های ردیف، نام خریدار/فروشنده (حقیقی یا حقوقی)، مبلغ خالص خرید/فروش، مبلغ مالیات، مبلغ عوارض و جمع نهایی باشد. اطلاعات را به صورت زیر تکمیل نمایید</a:t>
            </a:r>
            <a:r>
              <a:rPr lang="fa-IR" sz="1400" dirty="0" smtClean="0">
                <a:solidFill>
                  <a:schemeClr val="tx1"/>
                </a:solidFill>
                <a:latin typeface="Vazir" panose="020B0603030804020204" pitchFamily="34" charset="-78"/>
                <a:cs typeface="Vazir" panose="020B0603030804020204" pitchFamily="34" charset="-78"/>
              </a:rPr>
              <a:t>:</a:t>
            </a:r>
            <a:endParaRPr lang="fa-IR" sz="1400" dirty="0">
              <a:solidFill>
                <a:schemeClr val="tx1"/>
              </a:solidFill>
              <a:latin typeface="Vazir" panose="020B0603030804020204" pitchFamily="34" charset="-78"/>
              <a:cs typeface="Vazir" panose="020B0603030804020204" pitchFamily="34" charset="-78"/>
            </a:endParaRPr>
          </a:p>
          <a:p>
            <a:pPr marL="285750" indent="-285750" algn="justLow" rtl="1">
              <a:lnSpc>
                <a:spcPct val="200000"/>
              </a:lnSpc>
              <a:buFont typeface="Arial" panose="020B0604020202020204" pitchFamily="34" charset="0"/>
              <a:buChar char="•"/>
            </a:pPr>
            <a:r>
              <a:rPr lang="fa-IR" sz="1400" dirty="0" smtClean="0">
                <a:solidFill>
                  <a:schemeClr val="tx1"/>
                </a:solidFill>
                <a:latin typeface="Vazir" panose="020B0603030804020204" pitchFamily="34" charset="-78"/>
                <a:cs typeface="Vazir" panose="020B0603030804020204" pitchFamily="34" charset="-78"/>
              </a:rPr>
              <a:t>خرید/فروش</a:t>
            </a:r>
            <a:r>
              <a:rPr lang="fa-IR" sz="1400" dirty="0">
                <a:solidFill>
                  <a:schemeClr val="tx1"/>
                </a:solidFill>
                <a:latin typeface="Vazir" panose="020B0603030804020204" pitchFamily="34" charset="-78"/>
                <a:cs typeface="Vazir" panose="020B0603030804020204" pitchFamily="34" charset="-78"/>
              </a:rPr>
              <a:t>: مبلغ خالص خرید/فروش و بدون احتساب ارزش </a:t>
            </a:r>
            <a:r>
              <a:rPr lang="fa-IR" sz="1400" dirty="0" smtClean="0">
                <a:solidFill>
                  <a:schemeClr val="tx1"/>
                </a:solidFill>
                <a:latin typeface="Vazir" panose="020B0603030804020204" pitchFamily="34" charset="-78"/>
                <a:cs typeface="Vazir" panose="020B0603030804020204" pitchFamily="34" charset="-78"/>
              </a:rPr>
              <a:t>افزوده</a:t>
            </a:r>
          </a:p>
          <a:p>
            <a:pPr marL="285750" indent="-285750" algn="justLow" rtl="1">
              <a:lnSpc>
                <a:spcPct val="200000"/>
              </a:lnSpc>
              <a:buFont typeface="Arial" panose="020B0604020202020204" pitchFamily="34" charset="0"/>
              <a:buChar char="•"/>
            </a:pPr>
            <a:r>
              <a:rPr lang="fa-IR" sz="1400" dirty="0" smtClean="0">
                <a:solidFill>
                  <a:schemeClr val="tx1"/>
                </a:solidFill>
                <a:latin typeface="Vazir" panose="020B0603030804020204" pitchFamily="34" charset="-78"/>
                <a:cs typeface="Vazir" panose="020B0603030804020204" pitchFamily="34" charset="-78"/>
              </a:rPr>
              <a:t>مالیات</a:t>
            </a:r>
            <a:r>
              <a:rPr lang="fa-IR" sz="1400" dirty="0">
                <a:solidFill>
                  <a:schemeClr val="tx1"/>
                </a:solidFill>
                <a:latin typeface="Vazir" panose="020B0603030804020204" pitchFamily="34" charset="-78"/>
                <a:cs typeface="Vazir" panose="020B0603030804020204" pitchFamily="34" charset="-78"/>
              </a:rPr>
              <a:t>: مبلغ خالص خرید/فروش ضربدر 6</a:t>
            </a:r>
            <a:r>
              <a:rPr lang="fa-IR" sz="1400" dirty="0" smtClean="0">
                <a:solidFill>
                  <a:schemeClr val="tx1"/>
                </a:solidFill>
                <a:latin typeface="Vazir" panose="020B0603030804020204" pitchFamily="34" charset="-78"/>
                <a:cs typeface="Vazir" panose="020B0603030804020204" pitchFamily="34" charset="-78"/>
              </a:rPr>
              <a:t>%</a:t>
            </a:r>
            <a:endParaRPr lang="fa-IR" sz="1400" dirty="0">
              <a:solidFill>
                <a:schemeClr val="tx1"/>
              </a:solidFill>
              <a:latin typeface="Vazir" panose="020B0603030804020204" pitchFamily="34" charset="-78"/>
              <a:cs typeface="Vazir" panose="020B0603030804020204" pitchFamily="34" charset="-78"/>
            </a:endParaRPr>
          </a:p>
          <a:p>
            <a:pPr marL="285750" indent="-285750" algn="justLow" rtl="1">
              <a:lnSpc>
                <a:spcPct val="200000"/>
              </a:lnSpc>
              <a:buFont typeface="Arial" panose="020B0604020202020204" pitchFamily="34" charset="0"/>
              <a:buChar char="•"/>
            </a:pPr>
            <a:r>
              <a:rPr lang="fa-IR" sz="1400" dirty="0" smtClean="0">
                <a:solidFill>
                  <a:schemeClr val="tx1"/>
                </a:solidFill>
                <a:latin typeface="Vazir" panose="020B0603030804020204" pitchFamily="34" charset="-78"/>
                <a:cs typeface="Vazir" panose="020B0603030804020204" pitchFamily="34" charset="-78"/>
              </a:rPr>
              <a:t>عوارض</a:t>
            </a:r>
            <a:r>
              <a:rPr lang="fa-IR" sz="1400" dirty="0">
                <a:solidFill>
                  <a:schemeClr val="tx1"/>
                </a:solidFill>
                <a:latin typeface="Vazir" panose="020B0603030804020204" pitchFamily="34" charset="-78"/>
                <a:cs typeface="Vazir" panose="020B0603030804020204" pitchFamily="34" charset="-78"/>
              </a:rPr>
              <a:t>: مبلغ خالص خرید/فروش ضربدر </a:t>
            </a:r>
            <a:r>
              <a:rPr lang="fa-IR" sz="1400" dirty="0" smtClean="0">
                <a:solidFill>
                  <a:schemeClr val="tx1"/>
                </a:solidFill>
                <a:latin typeface="Vazir" panose="020B0603030804020204" pitchFamily="34" charset="-78"/>
                <a:cs typeface="Vazir" panose="020B0603030804020204" pitchFamily="34" charset="-78"/>
              </a:rPr>
              <a:t>3%</a:t>
            </a:r>
          </a:p>
          <a:p>
            <a:pPr marL="285750" indent="-285750" algn="justLow" rtl="1">
              <a:lnSpc>
                <a:spcPct val="200000"/>
              </a:lnSpc>
              <a:buFont typeface="Arial" panose="020B0604020202020204" pitchFamily="34" charset="0"/>
              <a:buChar char="•"/>
            </a:pPr>
            <a:r>
              <a:rPr lang="fa-IR" sz="1400" dirty="0" smtClean="0">
                <a:solidFill>
                  <a:schemeClr val="tx1"/>
                </a:solidFill>
                <a:latin typeface="Vazir" panose="020B0603030804020204" pitchFamily="34" charset="-78"/>
                <a:cs typeface="Vazir" panose="020B0603030804020204" pitchFamily="34" charset="-78"/>
              </a:rPr>
              <a:t>جمع </a:t>
            </a:r>
            <a:r>
              <a:rPr lang="fa-IR" sz="1400" dirty="0">
                <a:solidFill>
                  <a:schemeClr val="tx1"/>
                </a:solidFill>
                <a:latin typeface="Vazir" panose="020B0603030804020204" pitchFamily="34" charset="-78"/>
                <a:cs typeface="Vazir" panose="020B0603030804020204" pitchFamily="34" charset="-78"/>
              </a:rPr>
              <a:t>نهایی: جمع کل مبالغ خرید/فروش، مالیات و </a:t>
            </a:r>
            <a:r>
              <a:rPr lang="fa-IR" sz="1400" dirty="0" smtClean="0">
                <a:solidFill>
                  <a:schemeClr val="tx1"/>
                </a:solidFill>
                <a:latin typeface="Vazir" panose="020B0603030804020204" pitchFamily="34" charset="-78"/>
                <a:cs typeface="Vazir" panose="020B0603030804020204" pitchFamily="34" charset="-78"/>
              </a:rPr>
              <a:t>عوارض</a:t>
            </a:r>
            <a:endParaRPr lang="fa-IR" sz="1400" dirty="0">
              <a:solidFill>
                <a:schemeClr val="tx1"/>
              </a:solidFill>
              <a:latin typeface="Vazir" panose="020B0603030804020204" pitchFamily="34" charset="-78"/>
              <a:cs typeface="Vazir" panose="020B0603030804020204" pitchFamily="34" charset="-78"/>
            </a:endParaRPr>
          </a:p>
          <a:p>
            <a:pPr algn="justLow" rtl="1">
              <a:lnSpc>
                <a:spcPct val="200000"/>
              </a:lnSpc>
            </a:pPr>
            <a:r>
              <a:rPr lang="fa-IR" sz="1400" dirty="0">
                <a:solidFill>
                  <a:schemeClr val="tx1"/>
                </a:solidFill>
                <a:latin typeface="Vazir" panose="020B0603030804020204" pitchFamily="34" charset="-78"/>
                <a:cs typeface="Vazir" panose="020B0603030804020204" pitchFamily="34" charset="-78"/>
              </a:rPr>
              <a:t>به این ترتیب، شما بدون دغدغه کلیه اطلاعات خود را بررسی و اعداد را جهت تکمیل در اظهارنامه اصلی آماده می‌کنید.</a:t>
            </a:r>
          </a:p>
        </p:txBody>
      </p:sp>
    </p:spTree>
    <p:extLst>
      <p:ext uri="{BB962C8B-B14F-4D97-AF65-F5344CB8AC3E}">
        <p14:creationId xmlns:p14="http://schemas.microsoft.com/office/powerpoint/2010/main" val="344733731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2B3D4E-D10A-647F-5CF4-ABA06FF14760}"/>
              </a:ext>
            </a:extLst>
          </p:cNvPr>
          <p:cNvPicPr>
            <a:picLocks noChangeAspect="1"/>
          </p:cNvPicPr>
          <p:nvPr/>
        </p:nvPicPr>
        <p:blipFill>
          <a:blip r:embed="rId2"/>
          <a:stretch>
            <a:fillRect/>
          </a:stretch>
        </p:blipFill>
        <p:spPr>
          <a:xfrm>
            <a:off x="15175" y="0"/>
            <a:ext cx="3911002" cy="1733483"/>
          </a:xfrm>
          <a:prstGeom prst="rect">
            <a:avLst/>
          </a:prstGeom>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16" name="Text Placeholder 15">
            <a:extLst>
              <a:ext uri="{FF2B5EF4-FFF2-40B4-BE49-F238E27FC236}">
                <a16:creationId xmlns:a16="http://schemas.microsoft.com/office/drawing/2014/main" id="{ED2B4A7C-BB87-DA0D-BFB8-62E62C787445}"/>
              </a:ext>
            </a:extLst>
          </p:cNvPr>
          <p:cNvSpPr>
            <a:spLocks noGrp="1"/>
          </p:cNvSpPr>
          <p:nvPr>
            <p:ph type="body" sz="quarter" idx="13"/>
          </p:nvPr>
        </p:nvSpPr>
        <p:spPr>
          <a:xfrm>
            <a:off x="3388102" y="410549"/>
            <a:ext cx="8086656" cy="691299"/>
          </a:xfrm>
        </p:spPr>
        <p:txBody>
          <a:bodyPr/>
          <a:lstStyle/>
          <a:p>
            <a:r>
              <a:rPr lang="fa-IR" sz="2400" b="1" dirty="0"/>
              <a:t>مدارک مورد نیاز جهت تکمیل و ارسال اظهارنامه ارزش افزوده</a:t>
            </a: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sp>
        <p:nvSpPr>
          <p:cNvPr id="4" name="AutoShape 2" descr="🔹"/>
          <p:cNvSpPr>
            <a:spLocks noChangeAspect="1" noChangeArrowheads="1"/>
          </p:cNvSpPr>
          <p:nvPr/>
        </p:nvSpPr>
        <p:spPr bwMode="auto">
          <a:xfrm>
            <a:off x="10113963" y="-2730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5" name="AutoShape 3" descr="🔹"/>
          <p:cNvSpPr>
            <a:spLocks noChangeAspect="1" noChangeArrowheads="1"/>
          </p:cNvSpPr>
          <p:nvPr/>
        </p:nvSpPr>
        <p:spPr bwMode="auto">
          <a:xfrm>
            <a:off x="9120188"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6" name="AutoShape 4" descr="🔹"/>
          <p:cNvSpPr>
            <a:spLocks noChangeAspect="1" noChangeArrowheads="1"/>
          </p:cNvSpPr>
          <p:nvPr/>
        </p:nvSpPr>
        <p:spPr bwMode="auto">
          <a:xfrm>
            <a:off x="9142413"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7" name="AutoShape 5" descr="🔹"/>
          <p:cNvSpPr>
            <a:spLocks noChangeAspect="1" noChangeArrowheads="1"/>
          </p:cNvSpPr>
          <p:nvPr/>
        </p:nvSpPr>
        <p:spPr bwMode="auto">
          <a:xfrm>
            <a:off x="9883775" y="593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17" name="AutoShape 7" descr="🔹"/>
          <p:cNvSpPr>
            <a:spLocks noChangeAspect="1" noChangeArrowheads="1"/>
          </p:cNvSpPr>
          <p:nvPr/>
        </p:nvSpPr>
        <p:spPr bwMode="auto">
          <a:xfrm>
            <a:off x="10266363" y="-120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0" name="AutoShape 8" descr="🔹"/>
          <p:cNvSpPr>
            <a:spLocks noChangeAspect="1" noChangeArrowheads="1"/>
          </p:cNvSpPr>
          <p:nvPr/>
        </p:nvSpPr>
        <p:spPr bwMode="auto">
          <a:xfrm>
            <a:off x="9272588"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1" name="AutoShape 9" descr="🔹"/>
          <p:cNvSpPr>
            <a:spLocks noChangeAspect="1" noChangeArrowheads="1"/>
          </p:cNvSpPr>
          <p:nvPr/>
        </p:nvSpPr>
        <p:spPr bwMode="auto">
          <a:xfrm>
            <a:off x="9294813"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sp>
        <p:nvSpPr>
          <p:cNvPr id="22" name="AutoShape 10" descr="🔹"/>
          <p:cNvSpPr>
            <a:spLocks noChangeAspect="1" noChangeArrowheads="1"/>
          </p:cNvSpPr>
          <p:nvPr/>
        </p:nvSpPr>
        <p:spPr bwMode="auto">
          <a:xfrm>
            <a:off x="10036175" y="746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Yekan Bakh" panose="00000500000000000000" pitchFamily="50" charset="-78"/>
            </a:endParaRPr>
          </a:p>
        </p:txBody>
      </p:sp>
      <p:pic>
        <p:nvPicPr>
          <p:cNvPr id="25" name="Picture 24">
            <a:extLst>
              <a:ext uri="{FF2B5EF4-FFF2-40B4-BE49-F238E27FC236}">
                <a16:creationId xmlns:a16="http://schemas.microsoft.com/office/drawing/2014/main" id="{01A8E07E-0B20-5B9A-8A0B-D616D3E9A649}"/>
              </a:ext>
            </a:extLst>
          </p:cNvPr>
          <p:cNvPicPr>
            <a:picLocks noChangeAspect="1"/>
          </p:cNvPicPr>
          <p:nvPr/>
        </p:nvPicPr>
        <p:blipFill>
          <a:blip r:embed="rId3"/>
          <a:stretch>
            <a:fillRect/>
          </a:stretch>
        </p:blipFill>
        <p:spPr>
          <a:xfrm>
            <a:off x="262298" y="6217522"/>
            <a:ext cx="425046" cy="425046"/>
          </a:xfrm>
          <a:prstGeom prst="rect">
            <a:avLst/>
          </a:prstGeom>
        </p:spPr>
      </p:pic>
      <p:sp>
        <p:nvSpPr>
          <p:cNvPr id="26" name="Rectangle 25"/>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cxnSp>
        <p:nvCxnSpPr>
          <p:cNvPr id="27" name="Straight Connector 26">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sp>
        <p:nvSpPr>
          <p:cNvPr id="31" name="Rectangle 30">
            <a:extLst>
              <a:ext uri="{FF2B5EF4-FFF2-40B4-BE49-F238E27FC236}">
                <a16:creationId xmlns:a16="http://schemas.microsoft.com/office/drawing/2014/main" id="{84888751-BB12-5C1D-8FB5-30732C277464}"/>
              </a:ext>
            </a:extLst>
          </p:cNvPr>
          <p:cNvSpPr/>
          <p:nvPr/>
        </p:nvSpPr>
        <p:spPr>
          <a:xfrm flipH="1">
            <a:off x="496386" y="1784421"/>
            <a:ext cx="11566431" cy="4241350"/>
          </a:xfrm>
          <a:prstGeom prst="rect">
            <a:avLst/>
          </a:prstGeom>
          <a:solidFill>
            <a:schemeClr val="accent6">
              <a:lumMod val="75000"/>
              <a:alpha val="18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justLow" rtl="1">
              <a:lnSpc>
                <a:spcPct val="200000"/>
              </a:lnSpc>
            </a:pPr>
            <a:r>
              <a:rPr lang="fa-IR" sz="1400" b="1" dirty="0">
                <a:solidFill>
                  <a:schemeClr val="tx1"/>
                </a:solidFill>
                <a:latin typeface="Vazir" panose="020B0603030804020204" pitchFamily="34" charset="-78"/>
                <a:cs typeface="Vazir" panose="020B0603030804020204" pitchFamily="34" charset="-78"/>
              </a:rPr>
              <a:t>اسناد و مدارکی که یک مودی برای ارسال ارزش افزوده باید به عنوان اسناد و مدارک مثبته تهیه و نگهداری نماید، عبارتند از</a:t>
            </a:r>
            <a:r>
              <a:rPr lang="fa-IR" sz="1400" b="1" dirty="0" smtClean="0">
                <a:solidFill>
                  <a:schemeClr val="tx1"/>
                </a:solidFill>
                <a:latin typeface="Vazir" panose="020B0603030804020204" pitchFamily="34" charset="-78"/>
                <a:cs typeface="Vazir" panose="020B0603030804020204" pitchFamily="34" charset="-78"/>
              </a:rPr>
              <a:t>:</a:t>
            </a:r>
            <a:endParaRPr lang="fa-IR" sz="1400" b="1" dirty="0">
              <a:solidFill>
                <a:schemeClr val="tx1"/>
              </a:solidFill>
              <a:latin typeface="Vazir" panose="020B0603030804020204" pitchFamily="34" charset="-78"/>
              <a:cs typeface="Vazir" panose="020B0603030804020204" pitchFamily="34" charset="-78"/>
            </a:endParaRPr>
          </a:p>
          <a:p>
            <a:pPr marL="285750" indent="-285750" algn="justLow" rtl="1">
              <a:lnSpc>
                <a:spcPct val="200000"/>
              </a:lnSpc>
              <a:buFont typeface="Arial" panose="020B0604020202020204" pitchFamily="34" charset="0"/>
              <a:buChar char="•"/>
            </a:pPr>
            <a:r>
              <a:rPr lang="fa-IR" sz="1400" dirty="0">
                <a:solidFill>
                  <a:schemeClr val="tx1"/>
                </a:solidFill>
                <a:latin typeface="Vazir" panose="020B0603030804020204" pitchFamily="34" charset="-78"/>
                <a:cs typeface="Vazir" panose="020B0603030804020204" pitchFamily="34" charset="-78"/>
              </a:rPr>
              <a:t>گواهی ثبت نام در نظام مالیات بر ارزش افزوده</a:t>
            </a:r>
          </a:p>
          <a:p>
            <a:pPr marL="285750" indent="-285750" algn="justLow" rtl="1">
              <a:lnSpc>
                <a:spcPct val="200000"/>
              </a:lnSpc>
              <a:buFont typeface="Arial" panose="020B0604020202020204" pitchFamily="34" charset="0"/>
              <a:buChar char="•"/>
            </a:pPr>
            <a:r>
              <a:rPr lang="fa-IR" sz="1400" dirty="0">
                <a:solidFill>
                  <a:schemeClr val="tx1"/>
                </a:solidFill>
                <a:latin typeface="Vazir" panose="020B0603030804020204" pitchFamily="34" charset="-78"/>
                <a:cs typeface="Vazir" panose="020B0603030804020204" pitchFamily="34" charset="-78"/>
              </a:rPr>
              <a:t>کلیه صورت حساب‌های مربوط به خرید و فروش کالا و خدمات</a:t>
            </a:r>
          </a:p>
          <a:p>
            <a:pPr marL="285750" indent="-285750" algn="justLow" rtl="1">
              <a:lnSpc>
                <a:spcPct val="200000"/>
              </a:lnSpc>
              <a:buFont typeface="Arial" panose="020B0604020202020204" pitchFamily="34" charset="0"/>
              <a:buChar char="•"/>
            </a:pPr>
            <a:r>
              <a:rPr lang="fa-IR" sz="1400" dirty="0">
                <a:solidFill>
                  <a:schemeClr val="tx1"/>
                </a:solidFill>
                <a:latin typeface="Vazir" panose="020B0603030804020204" pitchFamily="34" charset="-78"/>
                <a:cs typeface="Vazir" panose="020B0603030804020204" pitchFamily="34" charset="-78"/>
              </a:rPr>
              <a:t>دفاتر قانونی</a:t>
            </a:r>
          </a:p>
          <a:p>
            <a:pPr marL="285750" indent="-285750" algn="justLow" rtl="1">
              <a:lnSpc>
                <a:spcPct val="200000"/>
              </a:lnSpc>
              <a:buFont typeface="Arial" panose="020B0604020202020204" pitchFamily="34" charset="0"/>
              <a:buChar char="•"/>
            </a:pPr>
            <a:r>
              <a:rPr lang="fa-IR" sz="1400" dirty="0">
                <a:solidFill>
                  <a:schemeClr val="tx1"/>
                </a:solidFill>
                <a:latin typeface="Vazir" panose="020B0603030804020204" pitchFamily="34" charset="-78"/>
                <a:cs typeface="Vazir" panose="020B0603030804020204" pitchFamily="34" charset="-78"/>
              </a:rPr>
              <a:t>نسخ اظهارنامه‌ های تایید شده</a:t>
            </a:r>
          </a:p>
          <a:p>
            <a:pPr marL="285750" indent="-285750" algn="justLow" rtl="1">
              <a:lnSpc>
                <a:spcPct val="200000"/>
              </a:lnSpc>
              <a:buFont typeface="Arial" panose="020B0604020202020204" pitchFamily="34" charset="0"/>
              <a:buChar char="•"/>
            </a:pPr>
            <a:r>
              <a:rPr lang="fa-IR" sz="1400" dirty="0">
                <a:solidFill>
                  <a:schemeClr val="tx1"/>
                </a:solidFill>
                <a:latin typeface="Vazir" panose="020B0603030804020204" pitchFamily="34" charset="-78"/>
                <a:cs typeface="Vazir" panose="020B0603030804020204" pitchFamily="34" charset="-78"/>
              </a:rPr>
              <a:t>رسیدهای بانکی پرداخت مالیات و عوارض</a:t>
            </a:r>
          </a:p>
          <a:p>
            <a:pPr marL="285750" indent="-285750" algn="justLow" rtl="1">
              <a:lnSpc>
                <a:spcPct val="200000"/>
              </a:lnSpc>
              <a:buFont typeface="Arial" panose="020B0604020202020204" pitchFamily="34" charset="0"/>
              <a:buChar char="•"/>
            </a:pPr>
            <a:r>
              <a:rPr lang="fa-IR" sz="1400" dirty="0">
                <a:solidFill>
                  <a:schemeClr val="tx1"/>
                </a:solidFill>
                <a:latin typeface="Vazir" panose="020B0603030804020204" pitchFamily="34" charset="-78"/>
                <a:cs typeface="Vazir" panose="020B0603030804020204" pitchFamily="34" charset="-78"/>
              </a:rPr>
              <a:t>برگه‌های اعلامیه بدهکاری و بستانکاری</a:t>
            </a:r>
          </a:p>
          <a:p>
            <a:pPr marL="285750" indent="-285750" algn="justLow" rtl="1">
              <a:lnSpc>
                <a:spcPct val="200000"/>
              </a:lnSpc>
              <a:buFont typeface="Arial" panose="020B0604020202020204" pitchFamily="34" charset="0"/>
              <a:buChar char="•"/>
            </a:pPr>
            <a:r>
              <a:rPr lang="fa-IR" sz="1400" dirty="0">
                <a:solidFill>
                  <a:schemeClr val="tx1"/>
                </a:solidFill>
                <a:latin typeface="Vazir" panose="020B0603030804020204" pitchFamily="34" charset="-78"/>
                <a:cs typeface="Vazir" panose="020B0603030804020204" pitchFamily="34" charset="-78"/>
              </a:rPr>
              <a:t>نوارهای صندوق</a:t>
            </a:r>
          </a:p>
          <a:p>
            <a:pPr marL="285750" indent="-285750" algn="justLow" rtl="1">
              <a:lnSpc>
                <a:spcPct val="200000"/>
              </a:lnSpc>
              <a:buFont typeface="Arial" panose="020B0604020202020204" pitchFamily="34" charset="0"/>
              <a:buChar char="•"/>
            </a:pPr>
            <a:r>
              <a:rPr lang="fa-IR" sz="1400" dirty="0">
                <a:solidFill>
                  <a:schemeClr val="tx1"/>
                </a:solidFill>
                <a:latin typeface="Vazir" panose="020B0603030804020204" pitchFamily="34" charset="-78"/>
                <a:cs typeface="Vazir" panose="020B0603030804020204" pitchFamily="34" charset="-78"/>
              </a:rPr>
              <a:t>اسناد گمرکی و حمل و نقل و بیمه</a:t>
            </a:r>
          </a:p>
          <a:p>
            <a:pPr marL="285750" indent="-285750" algn="justLow" rtl="1">
              <a:lnSpc>
                <a:spcPct val="200000"/>
              </a:lnSpc>
              <a:buFont typeface="Arial" panose="020B0604020202020204" pitchFamily="34" charset="0"/>
              <a:buChar char="•"/>
            </a:pPr>
            <a:r>
              <a:rPr lang="fa-IR" sz="1400" dirty="0">
                <a:solidFill>
                  <a:schemeClr val="tx1"/>
                </a:solidFill>
                <a:latin typeface="Vazir" panose="020B0603030804020204" pitchFamily="34" charset="-78"/>
                <a:cs typeface="Vazir" panose="020B0603030804020204" pitchFamily="34" charset="-78"/>
              </a:rPr>
              <a:t>سایر مستندات معاملات و عملیات</a:t>
            </a:r>
          </a:p>
        </p:txBody>
      </p:sp>
    </p:spTree>
    <p:extLst>
      <p:ext uri="{BB962C8B-B14F-4D97-AF65-F5344CB8AC3E}">
        <p14:creationId xmlns:p14="http://schemas.microsoft.com/office/powerpoint/2010/main" val="165849787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0"/>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6494106" y="447963"/>
            <a:ext cx="4982803" cy="691299"/>
          </a:xfrm>
        </p:spPr>
        <p:txBody>
          <a:bodyPr/>
          <a:lstStyle/>
          <a:p>
            <a:r>
              <a:rPr lang="fa-IR" sz="2400" b="1" dirty="0">
                <a:latin typeface="Estedad Black" panose="02000A03000000000000" pitchFamily="2" charset="-78"/>
                <a:cs typeface="Estedad Black" panose="02000A03000000000000" pitchFamily="2" charset="-78"/>
              </a:rPr>
              <a:t>نحوه ارسال </a:t>
            </a:r>
            <a:r>
              <a:rPr lang="fa-IR" sz="2400" b="1" dirty="0" smtClean="0">
                <a:latin typeface="Estedad Black" panose="02000A03000000000000" pitchFamily="2" charset="-78"/>
                <a:cs typeface="Estedad Black" panose="02000A03000000000000" pitchFamily="2" charset="-78"/>
              </a:rPr>
              <a:t>اظهارنامه ارزش افزوده</a:t>
            </a:r>
            <a:endParaRPr lang="fa-IR" sz="2400" b="1" dirty="0">
              <a:latin typeface="Estedad Black" panose="02000A03000000000000" pitchFamily="2" charset="-78"/>
              <a:cs typeface="Estedad Black" panose="02000A03000000000000" pitchFamily="2" charset="-78"/>
            </a:endParaRPr>
          </a:p>
          <a:p>
            <a:endParaRPr lang="fa-IR" b="1" dirty="0"/>
          </a:p>
          <a:p>
            <a:endParaRPr lang="en-US"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67265" y="308005"/>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SemiBold" panose="00000700000000000000" pitchFamily="50" charset="-78"/>
              </a:rPr>
              <a:t>Khanehesabdari.com</a:t>
            </a:r>
          </a:p>
        </p:txBody>
      </p:sp>
      <p:sp>
        <p:nvSpPr>
          <p:cNvPr id="16" name="Content Placeholder 15"/>
          <p:cNvSpPr>
            <a:spLocks noGrp="1"/>
          </p:cNvSpPr>
          <p:nvPr>
            <p:ph idx="1"/>
          </p:nvPr>
        </p:nvSpPr>
        <p:spPr>
          <a:xfrm>
            <a:off x="1302346" y="1421697"/>
            <a:ext cx="10713791" cy="4714479"/>
          </a:xfrm>
        </p:spPr>
        <p:txBody>
          <a:bodyPr>
            <a:normAutofit/>
          </a:bodyPr>
          <a:lstStyle/>
          <a:p>
            <a:pPr marL="0" indent="0">
              <a:buNone/>
            </a:pPr>
            <a:r>
              <a:rPr lang="fa-IR" sz="1600" b="1" dirty="0">
                <a:latin typeface="Vazir" panose="020B0603030804020204" pitchFamily="34" charset="-78"/>
                <a:cs typeface="Vazir" panose="020B0603030804020204" pitchFamily="34" charset="-78"/>
              </a:rPr>
              <a:t>1- ورود به سامانه ارسال اظهارنامه ارزش افزوده </a:t>
            </a:r>
            <a:r>
              <a:rPr lang="fa-IR" sz="1600" b="1" dirty="0" smtClean="0">
                <a:latin typeface="Vazir" panose="020B0603030804020204" pitchFamily="34" charset="-78"/>
                <a:cs typeface="Vazir" panose="020B0603030804020204" pitchFamily="34" charset="-78"/>
              </a:rPr>
              <a:t>الکترونیکی</a:t>
            </a:r>
          </a:p>
          <a:p>
            <a:pPr marL="0" indent="0">
              <a:buNone/>
            </a:pPr>
            <a:endParaRPr lang="fa-IR" sz="1600" b="1" dirty="0">
              <a:latin typeface="Vazir" panose="020B0603030804020204" pitchFamily="34" charset="-78"/>
              <a:cs typeface="Vazir" panose="020B0603030804020204" pitchFamily="34" charset="-78"/>
            </a:endParaRPr>
          </a:p>
        </p:txBody>
      </p:sp>
      <p:pic>
        <p:nvPicPr>
          <p:cNvPr id="19" name="Picture 18"/>
          <p:cNvPicPr>
            <a:picLocks noChangeAspect="1"/>
          </p:cNvPicPr>
          <p:nvPr/>
        </p:nvPicPr>
        <p:blipFill>
          <a:blip r:embed="rId5"/>
          <a:stretch>
            <a:fillRect/>
          </a:stretch>
        </p:blipFill>
        <p:spPr>
          <a:xfrm>
            <a:off x="2522114" y="2030578"/>
            <a:ext cx="8687841" cy="4244845"/>
          </a:xfrm>
          <a:prstGeom prst="rect">
            <a:avLst/>
          </a:prstGeom>
        </p:spPr>
      </p:pic>
    </p:spTree>
    <p:extLst>
      <p:ext uri="{BB962C8B-B14F-4D97-AF65-F5344CB8AC3E}">
        <p14:creationId xmlns:p14="http://schemas.microsoft.com/office/powerpoint/2010/main" val="338592355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7707085" y="479597"/>
            <a:ext cx="3702357" cy="691299"/>
          </a:xfrm>
        </p:spPr>
        <p:txBody>
          <a:bodyPr/>
          <a:lstStyle/>
          <a:p>
            <a:r>
              <a:rPr lang="fa-IR" sz="2000" b="1" dirty="0">
                <a:latin typeface="Estedad Black" panose="02000A03000000000000" pitchFamily="2" charset="-78"/>
                <a:cs typeface="Estedad Black" panose="02000A03000000000000" pitchFamily="2" charset="-78"/>
              </a:rPr>
              <a:t>نحوه ارسال اظهارنامه ارزش افزوده</a:t>
            </a:r>
          </a:p>
          <a:p>
            <a:endParaRPr lang="fa-IR" sz="3600" b="1" dirty="0">
              <a:latin typeface="Estedad Black" panose="02000A03000000000000" pitchFamily="2" charset="-78"/>
              <a:cs typeface="Estedad Black" panose="02000A03000000000000" pitchFamily="2" charset="-78"/>
            </a:endParaRPr>
          </a:p>
          <a:p>
            <a:endParaRPr lang="en-US" sz="3600" dirty="0">
              <a:latin typeface="Estedad Black" panose="02000A03000000000000" pitchFamily="2" charset="-78"/>
              <a:cs typeface="Estedad Black" panose="02000A03000000000000" pitchFamily="2" charset="-78"/>
            </a:endParaRPr>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SemiBold" panose="00000700000000000000" pitchFamily="50" charset="-78"/>
              </a:rPr>
              <a:t>Khanehesabdari.com</a:t>
            </a:r>
          </a:p>
        </p:txBody>
      </p:sp>
      <p:sp>
        <p:nvSpPr>
          <p:cNvPr id="5" name="Content Placeholder 4"/>
          <p:cNvSpPr>
            <a:spLocks noGrp="1"/>
          </p:cNvSpPr>
          <p:nvPr>
            <p:ph idx="1"/>
          </p:nvPr>
        </p:nvSpPr>
        <p:spPr>
          <a:xfrm>
            <a:off x="1195517" y="1399876"/>
            <a:ext cx="10713791" cy="4714479"/>
          </a:xfrm>
        </p:spPr>
        <p:txBody>
          <a:bodyPr>
            <a:normAutofit/>
          </a:bodyPr>
          <a:lstStyle/>
          <a:p>
            <a:pPr marL="0" indent="0" algn="r">
              <a:buNone/>
            </a:pPr>
            <a:r>
              <a:rPr lang="fa-IR" sz="1800" b="1" dirty="0">
                <a:latin typeface="Vazir" panose="020B0603030804020204" pitchFamily="34" charset="-78"/>
                <a:cs typeface="Vazir" panose="020B0603030804020204" pitchFamily="34" charset="-78"/>
              </a:rPr>
              <a:t>2- انتخاب نوع اظهارنامه قابل ارسال</a:t>
            </a:r>
            <a:endParaRPr lang="en-US" sz="1800" b="1" dirty="0">
              <a:latin typeface="Vazir" panose="020B0603030804020204" pitchFamily="34" charset="-78"/>
              <a:cs typeface="Vazir" panose="020B0603030804020204" pitchFamily="34" charset="-78"/>
            </a:endParaRPr>
          </a:p>
        </p:txBody>
      </p:sp>
      <p:pic>
        <p:nvPicPr>
          <p:cNvPr id="3" name="Picture 2"/>
          <p:cNvPicPr>
            <a:picLocks noChangeAspect="1"/>
          </p:cNvPicPr>
          <p:nvPr/>
        </p:nvPicPr>
        <p:blipFill>
          <a:blip r:embed="rId5"/>
          <a:stretch>
            <a:fillRect/>
          </a:stretch>
        </p:blipFill>
        <p:spPr>
          <a:xfrm>
            <a:off x="3151870" y="2006868"/>
            <a:ext cx="7116168" cy="4363059"/>
          </a:xfrm>
          <a:prstGeom prst="rect">
            <a:avLst/>
          </a:prstGeom>
        </p:spPr>
      </p:pic>
    </p:spTree>
    <p:extLst>
      <p:ext uri="{BB962C8B-B14F-4D97-AF65-F5344CB8AC3E}">
        <p14:creationId xmlns:p14="http://schemas.microsoft.com/office/powerpoint/2010/main" val="4068469426"/>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479597"/>
            <a:ext cx="7380990" cy="691299"/>
          </a:xfrm>
        </p:spPr>
        <p:txBody>
          <a:bodyPr/>
          <a:lstStyle/>
          <a:p>
            <a:r>
              <a:rPr lang="fa-IR" sz="2400" b="1" dirty="0">
                <a:latin typeface="Estedad Black" panose="02000A03000000000000" pitchFamily="2" charset="-78"/>
                <a:cs typeface="Estedad Black" panose="02000A03000000000000" pitchFamily="2" charset="-78"/>
              </a:rPr>
              <a:t>نحوه ارسال اظهارنامه ارزش افزوده</a:t>
            </a:r>
          </a:p>
          <a:p>
            <a:endParaRPr lang="fa-IR" b="1" dirty="0"/>
          </a:p>
          <a:p>
            <a:endParaRPr lang="en-US"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SemiBold" panose="00000700000000000000" pitchFamily="50" charset="-78"/>
              </a:rPr>
              <a:t>Khanehesabdari.com</a:t>
            </a:r>
          </a:p>
        </p:txBody>
      </p:sp>
      <p:sp>
        <p:nvSpPr>
          <p:cNvPr id="5" name="Content Placeholder 4"/>
          <p:cNvSpPr>
            <a:spLocks noGrp="1"/>
          </p:cNvSpPr>
          <p:nvPr>
            <p:ph idx="1"/>
          </p:nvPr>
        </p:nvSpPr>
        <p:spPr>
          <a:xfrm>
            <a:off x="1195517" y="1399876"/>
            <a:ext cx="10713791" cy="4714479"/>
          </a:xfrm>
        </p:spPr>
        <p:txBody>
          <a:bodyPr>
            <a:normAutofit/>
          </a:bodyPr>
          <a:lstStyle/>
          <a:p>
            <a:pPr marL="0" indent="0" algn="r">
              <a:buNone/>
            </a:pPr>
            <a:r>
              <a:rPr lang="fa-IR" sz="1600" b="1" dirty="0">
                <a:latin typeface="Vazir" panose="020B0603030804020204" pitchFamily="34" charset="-78"/>
                <a:cs typeface="Vazir" panose="020B0603030804020204" pitchFamily="34" charset="-78"/>
              </a:rPr>
              <a:t>3- انتخاب سال عملکرد و دوره مالی</a:t>
            </a:r>
            <a:endParaRPr lang="en-US" sz="1600" b="1" dirty="0">
              <a:latin typeface="Vazir" panose="020B0603030804020204" pitchFamily="34" charset="-78"/>
              <a:cs typeface="Vazir" panose="020B0603030804020204" pitchFamily="34" charset="-78"/>
            </a:endParaRPr>
          </a:p>
        </p:txBody>
      </p:sp>
      <p:pic>
        <p:nvPicPr>
          <p:cNvPr id="3" name="Picture 2"/>
          <p:cNvPicPr>
            <a:picLocks noChangeAspect="1"/>
          </p:cNvPicPr>
          <p:nvPr/>
        </p:nvPicPr>
        <p:blipFill>
          <a:blip r:embed="rId5"/>
          <a:stretch>
            <a:fillRect/>
          </a:stretch>
        </p:blipFill>
        <p:spPr>
          <a:xfrm>
            <a:off x="2955341" y="1909482"/>
            <a:ext cx="7382978" cy="4572461"/>
          </a:xfrm>
          <a:prstGeom prst="rect">
            <a:avLst/>
          </a:prstGeom>
        </p:spPr>
      </p:pic>
    </p:spTree>
    <p:extLst>
      <p:ext uri="{BB962C8B-B14F-4D97-AF65-F5344CB8AC3E}">
        <p14:creationId xmlns:p14="http://schemas.microsoft.com/office/powerpoint/2010/main" val="320430494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479597"/>
            <a:ext cx="7380990" cy="691299"/>
          </a:xfrm>
        </p:spPr>
        <p:txBody>
          <a:bodyPr/>
          <a:lstStyle/>
          <a:p>
            <a:r>
              <a:rPr lang="fa-IR" sz="2400" b="1" dirty="0">
                <a:latin typeface="Estedad Black" panose="02000A03000000000000" pitchFamily="2" charset="-78"/>
                <a:cs typeface="Estedad Black" panose="02000A03000000000000" pitchFamily="2" charset="-78"/>
              </a:rPr>
              <a:t>نحوه ارسال اظهارنامه ارزش افزوده</a:t>
            </a:r>
          </a:p>
          <a:p>
            <a:endParaRPr lang="fa-IR" b="1" dirty="0"/>
          </a:p>
          <a:p>
            <a:endParaRPr lang="en-US"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87344" y="6136176"/>
            <a:ext cx="1481496" cy="261610"/>
          </a:xfrm>
          <a:prstGeom prst="rect">
            <a:avLst/>
          </a:prstGeom>
        </p:spPr>
        <p:txBody>
          <a:bodyPr wrap="none">
            <a:spAutoFit/>
          </a:bodyPr>
          <a:lstStyle/>
          <a:p>
            <a:r>
              <a:rPr lang="en-US" sz="1100" dirty="0">
                <a:latin typeface="Yekan Bakh" panose="00000500000000000000" pitchFamily="50" charset="-78"/>
                <a:ea typeface="Verdana" panose="020B0604030504040204" pitchFamily="34" charset="0"/>
                <a:cs typeface="Yekan Bakh SemiBold" panose="00000700000000000000" pitchFamily="50" charset="-78"/>
              </a:rPr>
              <a:t>Khanehesabdari.com</a:t>
            </a:r>
          </a:p>
        </p:txBody>
      </p:sp>
      <p:sp>
        <p:nvSpPr>
          <p:cNvPr id="5" name="Content Placeholder 4"/>
          <p:cNvSpPr>
            <a:spLocks noGrp="1"/>
          </p:cNvSpPr>
          <p:nvPr>
            <p:ph idx="1"/>
          </p:nvPr>
        </p:nvSpPr>
        <p:spPr>
          <a:xfrm>
            <a:off x="1195517" y="1399876"/>
            <a:ext cx="10713791" cy="4714479"/>
          </a:xfrm>
        </p:spPr>
        <p:txBody>
          <a:bodyPr>
            <a:normAutofit/>
          </a:bodyPr>
          <a:lstStyle/>
          <a:p>
            <a:pPr marL="0" indent="0" algn="r">
              <a:buNone/>
            </a:pPr>
            <a:r>
              <a:rPr lang="fa-IR" sz="1600" b="1" dirty="0">
                <a:latin typeface="Vazir" panose="020B0603030804020204" pitchFamily="34" charset="-78"/>
                <a:cs typeface="Vazir" panose="020B0603030804020204" pitchFamily="34" charset="-78"/>
              </a:rPr>
              <a:t>4- ورود اطلاعات مودی + فروش و صادرات + خرید و واردات</a:t>
            </a:r>
            <a:endParaRPr lang="en-US" sz="1600" b="1" dirty="0">
              <a:latin typeface="Vazir" panose="020B0603030804020204" pitchFamily="34" charset="-78"/>
              <a:cs typeface="Vazir" panose="020B0603030804020204" pitchFamily="34" charset="-78"/>
            </a:endParaRPr>
          </a:p>
        </p:txBody>
      </p:sp>
      <p:pic>
        <p:nvPicPr>
          <p:cNvPr id="3" name="Picture 2"/>
          <p:cNvPicPr>
            <a:picLocks noChangeAspect="1"/>
          </p:cNvPicPr>
          <p:nvPr/>
        </p:nvPicPr>
        <p:blipFill>
          <a:blip r:embed="rId5"/>
          <a:stretch>
            <a:fillRect/>
          </a:stretch>
        </p:blipFill>
        <p:spPr>
          <a:xfrm>
            <a:off x="2812485" y="1931664"/>
            <a:ext cx="7479854" cy="4066229"/>
          </a:xfrm>
          <a:prstGeom prst="rect">
            <a:avLst/>
          </a:prstGeom>
        </p:spPr>
      </p:pic>
    </p:spTree>
    <p:extLst>
      <p:ext uri="{BB962C8B-B14F-4D97-AF65-F5344CB8AC3E}">
        <p14:creationId xmlns:p14="http://schemas.microsoft.com/office/powerpoint/2010/main" val="171580143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479597"/>
            <a:ext cx="7380990" cy="691299"/>
          </a:xfrm>
        </p:spPr>
        <p:txBody>
          <a:bodyPr/>
          <a:lstStyle/>
          <a:p>
            <a:r>
              <a:rPr lang="fa-IR" sz="2400" b="1" dirty="0">
                <a:latin typeface="Estedad Black" panose="02000A03000000000000" pitchFamily="2" charset="-78"/>
                <a:cs typeface="Estedad Black" panose="02000A03000000000000" pitchFamily="2" charset="-78"/>
              </a:rPr>
              <a:t>نحوه ارسال اظهارنامه ارزش افزوده</a:t>
            </a:r>
          </a:p>
          <a:p>
            <a:endParaRPr lang="fa-IR" b="1" dirty="0"/>
          </a:p>
          <a:p>
            <a:endParaRPr lang="en-US"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62530" y="6154838"/>
            <a:ext cx="1371538" cy="261610"/>
          </a:xfrm>
          <a:prstGeom prst="rect">
            <a:avLst/>
          </a:prstGeom>
        </p:spPr>
        <p:txBody>
          <a:bodyPr wrap="square">
            <a:spAutoFit/>
          </a:bodyPr>
          <a:lstStyle/>
          <a:p>
            <a:r>
              <a:rPr lang="en-US" sz="1100" dirty="0">
                <a:latin typeface="Yekan Bakh" panose="00000500000000000000" pitchFamily="50" charset="-78"/>
                <a:ea typeface="Verdana" panose="020B0604030504040204" pitchFamily="34" charset="0"/>
                <a:cs typeface="Yekan Bakh SemiBold" panose="00000700000000000000" pitchFamily="50" charset="-78"/>
              </a:rPr>
              <a:t>Khanehesabdari.com</a:t>
            </a:r>
          </a:p>
        </p:txBody>
      </p:sp>
      <p:sp>
        <p:nvSpPr>
          <p:cNvPr id="5" name="Content Placeholder 4"/>
          <p:cNvSpPr>
            <a:spLocks noGrp="1"/>
          </p:cNvSpPr>
          <p:nvPr>
            <p:ph idx="1"/>
          </p:nvPr>
        </p:nvSpPr>
        <p:spPr>
          <a:xfrm>
            <a:off x="1847951" y="1264968"/>
            <a:ext cx="10201806" cy="4352308"/>
          </a:xfrm>
        </p:spPr>
        <p:txBody>
          <a:bodyPr>
            <a:normAutofit/>
          </a:bodyPr>
          <a:lstStyle/>
          <a:p>
            <a:pPr marL="0" indent="0" algn="r">
              <a:buNone/>
            </a:pPr>
            <a:r>
              <a:rPr lang="fa-IR" sz="1200" dirty="0">
                <a:latin typeface="Vazir" panose="020B0603030804020204" pitchFamily="34" charset="-78"/>
                <a:cs typeface="Vazir" panose="020B0603030804020204" pitchFamily="34" charset="-78"/>
              </a:rPr>
              <a:t>ب- اطلاعات مربوط به فروش و </a:t>
            </a:r>
            <a:r>
              <a:rPr lang="fa-IR" sz="1200" dirty="0" smtClean="0">
                <a:latin typeface="Vazir" panose="020B0603030804020204" pitchFamily="34" charset="-78"/>
                <a:cs typeface="Vazir" panose="020B0603030804020204" pitchFamily="34" charset="-78"/>
              </a:rPr>
              <a:t>صادرات</a:t>
            </a:r>
          </a:p>
          <a:p>
            <a:pPr marL="0" indent="0" algn="r">
              <a:buNone/>
            </a:pPr>
            <a:r>
              <a:rPr lang="fa-IR" sz="1200" dirty="0">
                <a:latin typeface="Vazir" panose="020B0603030804020204" pitchFamily="34" charset="-78"/>
                <a:cs typeface="Vazir" panose="020B0603030804020204" pitchFamily="34" charset="-78"/>
              </a:rPr>
              <a:t>مودی باید اطلاعات مربوط به فروش کالا و خدمات مشمول و غیرمشمول خود را در جدول شماره 1 تکمیل نماید. برای درک بهتر این قسمت از یک مثال استفاده می‌کنیم؛ مراودات مالی شرکت شمال را به صورت زیر در نظر بگیرید</a:t>
            </a:r>
            <a:r>
              <a:rPr lang="fa-IR" sz="1200" dirty="0" smtClean="0">
                <a:latin typeface="Vazir" panose="020B0603030804020204" pitchFamily="34" charset="-78"/>
                <a:cs typeface="Vazir" panose="020B0603030804020204" pitchFamily="34" charset="-78"/>
              </a:rPr>
              <a:t>:</a:t>
            </a:r>
            <a:endParaRPr lang="fa-IR" sz="1200" dirty="0">
              <a:latin typeface="Vazir" panose="020B0603030804020204" pitchFamily="34" charset="-78"/>
              <a:cs typeface="Vazir" panose="020B0603030804020204" pitchFamily="34" charset="-78"/>
            </a:endParaRPr>
          </a:p>
          <a:p>
            <a:pPr marL="0" indent="0" algn="r">
              <a:buNone/>
            </a:pPr>
            <a:r>
              <a:rPr lang="fa-IR" sz="1200" dirty="0">
                <a:latin typeface="Vazir" panose="020B0603030804020204" pitchFamily="34" charset="-78"/>
                <a:cs typeface="Vazir" panose="020B0603030804020204" pitchFamily="34" charset="-78"/>
              </a:rPr>
              <a:t>♦️ فروش کالا و خدمات مشمول ارزش افزوده به مبلغ 15,000,000,000 </a:t>
            </a:r>
            <a:r>
              <a:rPr lang="fa-IR" sz="1200" dirty="0" smtClean="0">
                <a:latin typeface="Vazir" panose="020B0603030804020204" pitchFamily="34" charset="-78"/>
                <a:cs typeface="Vazir" panose="020B0603030804020204" pitchFamily="34" charset="-78"/>
              </a:rPr>
              <a:t>ریال</a:t>
            </a:r>
            <a:endParaRPr lang="fa-IR" sz="1200" dirty="0">
              <a:latin typeface="Vazir" panose="020B0603030804020204" pitchFamily="34" charset="-78"/>
              <a:cs typeface="Vazir" panose="020B0603030804020204" pitchFamily="34" charset="-78"/>
            </a:endParaRPr>
          </a:p>
          <a:p>
            <a:pPr marL="0" indent="0" algn="r">
              <a:buNone/>
            </a:pPr>
            <a:r>
              <a:rPr lang="fa-IR" sz="1200" dirty="0">
                <a:latin typeface="Vazir" panose="020B0603030804020204" pitchFamily="34" charset="-78"/>
                <a:cs typeface="Vazir" panose="020B0603030804020204" pitchFamily="34" charset="-78"/>
              </a:rPr>
              <a:t>♦️ فروش کالا و خدمات معاف از ارزش افزوده به مبلغ 5,000,000,000 </a:t>
            </a:r>
            <a:r>
              <a:rPr lang="fa-IR" sz="1200" dirty="0" smtClean="0">
                <a:latin typeface="Vazir" panose="020B0603030804020204" pitchFamily="34" charset="-78"/>
                <a:cs typeface="Vazir" panose="020B0603030804020204" pitchFamily="34" charset="-78"/>
              </a:rPr>
              <a:t>ریال</a:t>
            </a:r>
            <a:endParaRPr lang="fa-IR" sz="1200" dirty="0">
              <a:latin typeface="Vazir" panose="020B0603030804020204" pitchFamily="34" charset="-78"/>
              <a:cs typeface="Vazir" panose="020B0603030804020204" pitchFamily="34" charset="-78"/>
            </a:endParaRPr>
          </a:p>
          <a:p>
            <a:pPr marL="0" indent="0" algn="r">
              <a:buNone/>
            </a:pPr>
            <a:r>
              <a:rPr lang="fa-IR" sz="1200" dirty="0">
                <a:latin typeface="Vazir" panose="020B0603030804020204" pitchFamily="34" charset="-78"/>
                <a:cs typeface="Vazir" panose="020B0603030804020204" pitchFamily="34" charset="-78"/>
              </a:rPr>
              <a:t>♦️ صادرات کالا و خدمات معاف و مشمول شرکت به مبلغ 10,000,000,000 ریال</a:t>
            </a:r>
            <a:endParaRPr lang="en-US" sz="1200" dirty="0">
              <a:latin typeface="Vazir" panose="020B0603030804020204" pitchFamily="34" charset="-78"/>
              <a:cs typeface="Vazir" panose="020B0603030804020204" pitchFamily="34" charset="-78"/>
            </a:endParaRPr>
          </a:p>
        </p:txBody>
      </p:sp>
      <p:pic>
        <p:nvPicPr>
          <p:cNvPr id="8" name="Picture 7"/>
          <p:cNvPicPr>
            <a:picLocks noChangeAspect="1"/>
          </p:cNvPicPr>
          <p:nvPr/>
        </p:nvPicPr>
        <p:blipFill>
          <a:blip r:embed="rId5"/>
          <a:stretch>
            <a:fillRect/>
          </a:stretch>
        </p:blipFill>
        <p:spPr>
          <a:xfrm>
            <a:off x="2014243" y="3756210"/>
            <a:ext cx="10106635" cy="2724530"/>
          </a:xfrm>
          <a:prstGeom prst="rect">
            <a:avLst/>
          </a:prstGeom>
        </p:spPr>
      </p:pic>
    </p:spTree>
    <p:extLst>
      <p:ext uri="{BB962C8B-B14F-4D97-AF65-F5344CB8AC3E}">
        <p14:creationId xmlns:p14="http://schemas.microsoft.com/office/powerpoint/2010/main" val="139383279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479597"/>
            <a:ext cx="7380990" cy="691299"/>
          </a:xfrm>
        </p:spPr>
        <p:txBody>
          <a:bodyPr/>
          <a:lstStyle/>
          <a:p>
            <a:r>
              <a:rPr lang="fa-IR" sz="2400" b="1" dirty="0">
                <a:latin typeface="Estedad Black" panose="02000A03000000000000" pitchFamily="2" charset="-78"/>
                <a:cs typeface="Estedad Black" panose="02000A03000000000000" pitchFamily="2" charset="-78"/>
              </a:rPr>
              <a:t>نحوه ارسال اظهارنامه ارزش افزوده</a:t>
            </a:r>
          </a:p>
          <a:p>
            <a:endParaRPr lang="fa-IR" b="1" dirty="0"/>
          </a:p>
          <a:p>
            <a:endParaRPr lang="en-US"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62530" y="6154838"/>
            <a:ext cx="1371538" cy="261610"/>
          </a:xfrm>
          <a:prstGeom prst="rect">
            <a:avLst/>
          </a:prstGeom>
        </p:spPr>
        <p:txBody>
          <a:bodyPr wrap="square">
            <a:spAutoFit/>
          </a:bodyPr>
          <a:lstStyle/>
          <a:p>
            <a:r>
              <a:rPr lang="en-US" sz="1100" dirty="0">
                <a:latin typeface="Yekan Bakh" panose="00000500000000000000" pitchFamily="50" charset="-78"/>
                <a:ea typeface="Verdana" panose="020B0604030504040204" pitchFamily="34" charset="0"/>
                <a:cs typeface="Yekan Bakh SemiBold" panose="00000700000000000000" pitchFamily="50" charset="-78"/>
              </a:rPr>
              <a:t>Khanehesabdari.com</a:t>
            </a:r>
          </a:p>
        </p:txBody>
      </p:sp>
      <p:sp>
        <p:nvSpPr>
          <p:cNvPr id="5" name="Content Placeholder 4"/>
          <p:cNvSpPr>
            <a:spLocks noGrp="1"/>
          </p:cNvSpPr>
          <p:nvPr>
            <p:ph idx="1"/>
          </p:nvPr>
        </p:nvSpPr>
        <p:spPr>
          <a:xfrm>
            <a:off x="1847951" y="1514494"/>
            <a:ext cx="10201806" cy="4352308"/>
          </a:xfrm>
        </p:spPr>
        <p:txBody>
          <a:bodyPr>
            <a:normAutofit/>
          </a:bodyPr>
          <a:lstStyle/>
          <a:p>
            <a:pPr>
              <a:lnSpc>
                <a:spcPct val="100000"/>
              </a:lnSpc>
            </a:pPr>
            <a:r>
              <a:rPr lang="fa-IR" sz="1200" b="1" dirty="0">
                <a:latin typeface="Vazir" panose="020B0603030804020204" pitchFamily="34" charset="-78"/>
                <a:cs typeface="Vazir" panose="020B0603030804020204" pitchFamily="34" charset="-78"/>
              </a:rPr>
              <a:t>ج- اطلاعات مربوط به خرید و واردات</a:t>
            </a:r>
          </a:p>
          <a:p>
            <a:r>
              <a:rPr lang="fa-IR" sz="1200" dirty="0">
                <a:latin typeface="Vazir" panose="020B0603030804020204" pitchFamily="34" charset="-78"/>
                <a:cs typeface="Vazir" panose="020B0603030804020204" pitchFamily="34" charset="-78"/>
              </a:rPr>
              <a:t>جدول شماره 2 با اطلاعات خرید و یا واردات کالا و خدمات مودی تکمیل می‌شود؛ برای شرکت شمال، موارد زیر را در نظر بگیرید</a:t>
            </a:r>
            <a:r>
              <a:rPr lang="fa-IR" sz="1200" dirty="0" smtClean="0">
                <a:latin typeface="Vazir" panose="020B0603030804020204" pitchFamily="34" charset="-78"/>
                <a:cs typeface="Vazir" panose="020B0603030804020204" pitchFamily="34" charset="-78"/>
              </a:rPr>
              <a:t>:</a:t>
            </a:r>
          </a:p>
          <a:p>
            <a:r>
              <a:rPr lang="fa-IR" sz="1200" dirty="0" smtClean="0">
                <a:latin typeface="Vazir" panose="020B0603030804020204" pitchFamily="34" charset="-78"/>
                <a:cs typeface="Vazir" panose="020B0603030804020204" pitchFamily="34" charset="-78"/>
              </a:rPr>
              <a:t>خرید کالا و خدمات مشمول ارزش افزوده به مبلغ 9,000,000,000 ریال</a:t>
            </a:r>
          </a:p>
          <a:p>
            <a:r>
              <a:rPr lang="fa-IR" sz="1200" dirty="0" smtClean="0">
                <a:latin typeface="Vazir" panose="020B0603030804020204" pitchFamily="34" charset="-78"/>
                <a:cs typeface="Vazir" panose="020B0603030804020204" pitchFamily="34" charset="-78"/>
              </a:rPr>
              <a:t>خرید </a:t>
            </a:r>
            <a:r>
              <a:rPr lang="fa-IR" sz="1200" dirty="0">
                <a:latin typeface="Vazir" panose="020B0603030804020204" pitchFamily="34" charset="-78"/>
                <a:cs typeface="Vazir" panose="020B0603030804020204" pitchFamily="34" charset="-78"/>
              </a:rPr>
              <a:t>کالا و خدمات معاف از ارزش افزوده به مبلغ 5,000,000,000 ریال</a:t>
            </a:r>
          </a:p>
          <a:p>
            <a:r>
              <a:rPr lang="fa-IR" sz="1200" dirty="0" smtClean="0">
                <a:latin typeface="Vazir" panose="020B0603030804020204" pitchFamily="34" charset="-78"/>
                <a:cs typeface="Vazir" panose="020B0603030804020204" pitchFamily="34" charset="-78"/>
              </a:rPr>
              <a:t>واردرات </a:t>
            </a:r>
            <a:r>
              <a:rPr lang="fa-IR" sz="1200" dirty="0">
                <a:latin typeface="Vazir" panose="020B0603030804020204" pitchFamily="34" charset="-78"/>
                <a:cs typeface="Vazir" panose="020B0603030804020204" pitchFamily="34" charset="-78"/>
              </a:rPr>
              <a:t>کالا و خدمات مشمول شرکت به مبلغ 3,000,000,000 ریال</a:t>
            </a:r>
          </a:p>
          <a:p>
            <a:r>
              <a:rPr lang="fa-IR" sz="1200" dirty="0" smtClean="0">
                <a:latin typeface="Vazir" panose="020B0603030804020204" pitchFamily="34" charset="-78"/>
                <a:cs typeface="Vazir" panose="020B0603030804020204" pitchFamily="34" charset="-78"/>
              </a:rPr>
              <a:t>واردرات </a:t>
            </a:r>
            <a:r>
              <a:rPr lang="fa-IR" sz="1200" dirty="0">
                <a:latin typeface="Vazir" panose="020B0603030804020204" pitchFamily="34" charset="-78"/>
                <a:cs typeface="Vazir" panose="020B0603030804020204" pitchFamily="34" charset="-78"/>
              </a:rPr>
              <a:t>کالا و خدمات معاف شرکت به مبلغ 1,000,000,000 ریال</a:t>
            </a:r>
          </a:p>
        </p:txBody>
      </p:sp>
      <p:pic>
        <p:nvPicPr>
          <p:cNvPr id="3" name="Picture 2"/>
          <p:cNvPicPr>
            <a:picLocks noChangeAspect="1"/>
          </p:cNvPicPr>
          <p:nvPr/>
        </p:nvPicPr>
        <p:blipFill>
          <a:blip r:embed="rId5"/>
          <a:stretch>
            <a:fillRect/>
          </a:stretch>
        </p:blipFill>
        <p:spPr>
          <a:xfrm>
            <a:off x="1267064" y="4154051"/>
            <a:ext cx="10782693" cy="1931423"/>
          </a:xfrm>
          <a:prstGeom prst="rect">
            <a:avLst/>
          </a:prstGeom>
        </p:spPr>
      </p:pic>
    </p:spTree>
    <p:extLst>
      <p:ext uri="{BB962C8B-B14F-4D97-AF65-F5344CB8AC3E}">
        <p14:creationId xmlns:p14="http://schemas.microsoft.com/office/powerpoint/2010/main" val="426082812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479597"/>
            <a:ext cx="7380990" cy="691299"/>
          </a:xfrm>
        </p:spPr>
        <p:txBody>
          <a:bodyPr/>
          <a:lstStyle/>
          <a:p>
            <a:r>
              <a:rPr lang="fa-IR" sz="2400" b="1" dirty="0">
                <a:latin typeface="Estedad Black" panose="02000A03000000000000" pitchFamily="2" charset="-78"/>
                <a:cs typeface="Estedad Black" panose="02000A03000000000000" pitchFamily="2" charset="-78"/>
              </a:rPr>
              <a:t>نحوه ارسال اظهارنامه ارزش افزوده</a:t>
            </a:r>
          </a:p>
          <a:p>
            <a:endParaRPr lang="fa-IR" b="1" dirty="0"/>
          </a:p>
          <a:p>
            <a:endParaRPr lang="en-US"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62530" y="6154838"/>
            <a:ext cx="1371538" cy="261610"/>
          </a:xfrm>
          <a:prstGeom prst="rect">
            <a:avLst/>
          </a:prstGeom>
        </p:spPr>
        <p:txBody>
          <a:bodyPr wrap="square">
            <a:spAutoFit/>
          </a:bodyPr>
          <a:lstStyle/>
          <a:p>
            <a:r>
              <a:rPr lang="en-US" sz="1100" dirty="0">
                <a:latin typeface="Yekan Bakh" panose="00000500000000000000" pitchFamily="50" charset="-78"/>
                <a:ea typeface="Verdana" panose="020B0604030504040204" pitchFamily="34" charset="0"/>
                <a:cs typeface="Yekan Bakh SemiBold" panose="00000700000000000000" pitchFamily="50" charset="-78"/>
              </a:rPr>
              <a:t>Khanehesabdari.com</a:t>
            </a:r>
          </a:p>
        </p:txBody>
      </p:sp>
      <p:sp>
        <p:nvSpPr>
          <p:cNvPr id="5" name="Content Placeholder 4"/>
          <p:cNvSpPr>
            <a:spLocks noGrp="1"/>
          </p:cNvSpPr>
          <p:nvPr>
            <p:ph idx="1"/>
          </p:nvPr>
        </p:nvSpPr>
        <p:spPr>
          <a:xfrm>
            <a:off x="1847951" y="1514494"/>
            <a:ext cx="10201806" cy="4352308"/>
          </a:xfrm>
        </p:spPr>
        <p:txBody>
          <a:bodyPr>
            <a:normAutofit/>
          </a:bodyPr>
          <a:lstStyle/>
          <a:p>
            <a:pPr marL="0" indent="0">
              <a:lnSpc>
                <a:spcPct val="100000"/>
              </a:lnSpc>
              <a:buNone/>
            </a:pPr>
            <a:r>
              <a:rPr lang="fa-IR" sz="1200" b="1" dirty="0">
                <a:latin typeface="Vazir" panose="020B0603030804020204" pitchFamily="34" charset="-78"/>
                <a:cs typeface="Vazir" panose="020B0603030804020204" pitchFamily="34" charset="-78"/>
              </a:rPr>
              <a:t>5- محاسبه مالیات و عوارض ارزش </a:t>
            </a:r>
            <a:r>
              <a:rPr lang="fa-IR" sz="1200" b="1" dirty="0" smtClean="0">
                <a:latin typeface="Vazir" panose="020B0603030804020204" pitchFamily="34" charset="-78"/>
                <a:cs typeface="Vazir" panose="020B0603030804020204" pitchFamily="34" charset="-78"/>
              </a:rPr>
              <a:t>افزوده</a:t>
            </a:r>
            <a:endParaRPr lang="fa-IR" sz="1200" b="1" dirty="0">
              <a:latin typeface="Vazir" panose="020B0603030804020204" pitchFamily="34" charset="-78"/>
              <a:cs typeface="Vazir" panose="020B0603030804020204" pitchFamily="34" charset="-78"/>
            </a:endParaRPr>
          </a:p>
          <a:p>
            <a:pPr>
              <a:lnSpc>
                <a:spcPct val="100000"/>
              </a:lnSpc>
            </a:pPr>
            <a:r>
              <a:rPr lang="fa-IR" sz="1200" dirty="0">
                <a:latin typeface="Vazir" panose="020B0603030804020204" pitchFamily="34" charset="-78"/>
                <a:cs typeface="Vazir" panose="020B0603030804020204" pitchFamily="34" charset="-78"/>
              </a:rPr>
              <a:t>محاسبه مانده مالیات و عوارض پرداختی قابل کسر یا استرداد</a:t>
            </a:r>
          </a:p>
          <a:p>
            <a:pPr>
              <a:lnSpc>
                <a:spcPct val="100000"/>
              </a:lnSpc>
            </a:pPr>
            <a:r>
              <a:rPr lang="fa-IR" sz="1200" dirty="0">
                <a:latin typeface="Vazir" panose="020B0603030804020204" pitchFamily="34" charset="-78"/>
                <a:cs typeface="Vazir" panose="020B0603030804020204" pitchFamily="34" charset="-78"/>
              </a:rPr>
              <a:t>میزان مالیات قابل پرداخت مودی در جدول شماره 3 اظهارنامه ارزش افزوده محاسبه و نمایش داده می‌شود. به این صورت که مالیات و عوارض پرداختی مودی (اعتبار مالیاتی) از مالیات و عوارض دریافتی او کسر شده و باقیمانده به عنوان بدهی مودی نمایش داده می‌شود. بخشی از اطلاعات این جدول به صورت خودکار و بخشی به صورت دستی تکمیل می‌شود.</a:t>
            </a:r>
          </a:p>
          <a:p>
            <a:pPr>
              <a:lnSpc>
                <a:spcPct val="100000"/>
              </a:lnSpc>
            </a:pPr>
            <a:endParaRPr lang="fa-IR" sz="1200" dirty="0">
              <a:latin typeface="Vazir" panose="020B0603030804020204" pitchFamily="34" charset="-78"/>
              <a:cs typeface="Vazir" panose="020B0603030804020204" pitchFamily="34" charset="-78"/>
            </a:endParaRPr>
          </a:p>
          <a:p>
            <a:pPr>
              <a:lnSpc>
                <a:spcPct val="100000"/>
              </a:lnSpc>
            </a:pPr>
            <a:endParaRPr lang="fa-IR" sz="1200" dirty="0">
              <a:latin typeface="Vazir" panose="020B0603030804020204" pitchFamily="34" charset="-78"/>
              <a:cs typeface="Vazir" panose="020B0603030804020204" pitchFamily="34" charset="-78"/>
            </a:endParaRPr>
          </a:p>
        </p:txBody>
      </p:sp>
      <p:pic>
        <p:nvPicPr>
          <p:cNvPr id="6" name="Picture 5"/>
          <p:cNvPicPr>
            <a:picLocks noChangeAspect="1"/>
          </p:cNvPicPr>
          <p:nvPr/>
        </p:nvPicPr>
        <p:blipFill>
          <a:blip r:embed="rId5"/>
          <a:stretch>
            <a:fillRect/>
          </a:stretch>
        </p:blipFill>
        <p:spPr>
          <a:xfrm>
            <a:off x="1429289" y="3690648"/>
            <a:ext cx="10300311" cy="1691938"/>
          </a:xfrm>
          <a:prstGeom prst="rect">
            <a:avLst/>
          </a:prstGeom>
        </p:spPr>
      </p:pic>
    </p:spTree>
    <p:extLst>
      <p:ext uri="{BB962C8B-B14F-4D97-AF65-F5344CB8AC3E}">
        <p14:creationId xmlns:p14="http://schemas.microsoft.com/office/powerpoint/2010/main" val="361056977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479597"/>
            <a:ext cx="7380990" cy="691299"/>
          </a:xfrm>
        </p:spPr>
        <p:txBody>
          <a:bodyPr/>
          <a:lstStyle/>
          <a:p>
            <a:r>
              <a:rPr lang="fa-IR" sz="2400" b="1" dirty="0">
                <a:latin typeface="Estedad Black" panose="02000A03000000000000" pitchFamily="2" charset="-78"/>
                <a:cs typeface="Estedad Black" panose="02000A03000000000000" pitchFamily="2" charset="-78"/>
              </a:rPr>
              <a:t>نحوه ارسال اظهارنامه ارزش افزوده</a:t>
            </a:r>
          </a:p>
          <a:p>
            <a:endParaRPr lang="fa-IR" b="1" dirty="0"/>
          </a:p>
          <a:p>
            <a:endParaRPr lang="en-US"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62530" y="6154838"/>
            <a:ext cx="1371538" cy="261610"/>
          </a:xfrm>
          <a:prstGeom prst="rect">
            <a:avLst/>
          </a:prstGeom>
        </p:spPr>
        <p:txBody>
          <a:bodyPr wrap="square">
            <a:spAutoFit/>
          </a:bodyPr>
          <a:lstStyle/>
          <a:p>
            <a:r>
              <a:rPr lang="en-US" sz="1100" dirty="0">
                <a:latin typeface="Yekan Bakh" panose="00000500000000000000" pitchFamily="50" charset="-78"/>
                <a:ea typeface="Verdana" panose="020B0604030504040204" pitchFamily="34" charset="0"/>
                <a:cs typeface="Yekan Bakh SemiBold" panose="00000700000000000000" pitchFamily="50" charset="-78"/>
              </a:rPr>
              <a:t>Khanehesabdari.com</a:t>
            </a:r>
          </a:p>
        </p:txBody>
      </p:sp>
      <p:sp>
        <p:nvSpPr>
          <p:cNvPr id="5" name="Content Placeholder 4"/>
          <p:cNvSpPr>
            <a:spLocks noGrp="1"/>
          </p:cNvSpPr>
          <p:nvPr>
            <p:ph idx="1"/>
          </p:nvPr>
        </p:nvSpPr>
        <p:spPr>
          <a:xfrm>
            <a:off x="1847951" y="1514494"/>
            <a:ext cx="10201806" cy="4352308"/>
          </a:xfrm>
        </p:spPr>
        <p:txBody>
          <a:bodyPr>
            <a:normAutofit/>
          </a:bodyPr>
          <a:lstStyle/>
          <a:p>
            <a:pPr marL="0" indent="0">
              <a:lnSpc>
                <a:spcPct val="100000"/>
              </a:lnSpc>
              <a:buNone/>
            </a:pPr>
            <a:r>
              <a:rPr lang="fa-IR" sz="1200" b="1" dirty="0" smtClean="0">
                <a:latin typeface="Vazir" panose="020B0603030804020204" pitchFamily="34" charset="-78"/>
                <a:cs typeface="Vazir" panose="020B0603030804020204" pitchFamily="34" charset="-78"/>
              </a:rPr>
              <a:t>6_محاسبه </a:t>
            </a:r>
            <a:r>
              <a:rPr lang="fa-IR" sz="1200" b="1" dirty="0">
                <a:latin typeface="Vazir" panose="020B0603030804020204" pitchFamily="34" charset="-78"/>
                <a:cs typeface="Vazir" panose="020B0603030804020204" pitchFamily="34" charset="-78"/>
              </a:rPr>
              <a:t>مانده مالیات و عوارض قابل پرداخت</a:t>
            </a:r>
          </a:p>
          <a:p>
            <a:pPr marL="0" indent="0">
              <a:lnSpc>
                <a:spcPct val="100000"/>
              </a:lnSpc>
              <a:buNone/>
            </a:pPr>
            <a:r>
              <a:rPr lang="fa-IR" sz="1200" dirty="0">
                <a:latin typeface="Vazir" panose="020B0603030804020204" pitchFamily="34" charset="-78"/>
                <a:cs typeface="Vazir" panose="020B0603030804020204" pitchFamily="34" charset="-78"/>
              </a:rPr>
              <a:t>در انتهای اظهارنامه در جدول ب، مالیات و عوارض قابل پرداخت مودی محاسبه می‌شود؛ این جدول نیز تواما به صورت دستی و خودکار تکمیل می‌شود؛</a:t>
            </a:r>
          </a:p>
          <a:p>
            <a:pPr>
              <a:lnSpc>
                <a:spcPct val="100000"/>
              </a:lnSpc>
            </a:pPr>
            <a:r>
              <a:rPr lang="fa-IR" sz="1200" dirty="0" smtClean="0">
                <a:latin typeface="Vazir" panose="020B0603030804020204" pitchFamily="34" charset="-78"/>
                <a:cs typeface="Vazir" panose="020B0603030804020204" pitchFamily="34" charset="-78"/>
              </a:rPr>
              <a:t>بخش </a:t>
            </a:r>
            <a:r>
              <a:rPr lang="fa-IR" sz="1200" dirty="0">
                <a:latin typeface="Vazir" panose="020B0603030804020204" pitchFamily="34" charset="-78"/>
                <a:cs typeface="Vazir" panose="020B0603030804020204" pitchFamily="34" charset="-78"/>
              </a:rPr>
              <a:t>خودکار، با مبالغ قابل پرداخت بابت خرید و فروش از جداول 1 و 2 تکمیل </a:t>
            </a:r>
            <a:r>
              <a:rPr lang="fa-IR" sz="1200" dirty="0" smtClean="0">
                <a:latin typeface="Vazir" panose="020B0603030804020204" pitchFamily="34" charset="-78"/>
                <a:cs typeface="Vazir" panose="020B0603030804020204" pitchFamily="34" charset="-78"/>
              </a:rPr>
              <a:t>می‌شود</a:t>
            </a:r>
            <a:endParaRPr lang="fa-IR" sz="1200" dirty="0">
              <a:latin typeface="Vazir" panose="020B0603030804020204" pitchFamily="34" charset="-78"/>
              <a:cs typeface="Vazir" panose="020B0603030804020204" pitchFamily="34" charset="-78"/>
            </a:endParaRPr>
          </a:p>
          <a:p>
            <a:pPr>
              <a:lnSpc>
                <a:spcPct val="100000"/>
              </a:lnSpc>
            </a:pPr>
            <a:r>
              <a:rPr lang="fa-IR" sz="1200" dirty="0" smtClean="0">
                <a:latin typeface="Vazir" panose="020B0603030804020204" pitchFamily="34" charset="-78"/>
                <a:cs typeface="Vazir" panose="020B0603030804020204" pitchFamily="34" charset="-78"/>
              </a:rPr>
              <a:t>اضافه </a:t>
            </a:r>
            <a:r>
              <a:rPr lang="fa-IR" sz="1200" dirty="0">
                <a:latin typeface="Vazir" panose="020B0603030804020204" pitchFamily="34" charset="-78"/>
                <a:cs typeface="Vazir" panose="020B0603030804020204" pitchFamily="34" charset="-78"/>
              </a:rPr>
              <a:t>پرداختی‌های مودی در دوره‌های قبلی، در صورت تمایل مودی به صورت دستی توسط وی تکمیل می‌گردد</a:t>
            </a:r>
            <a:r>
              <a:rPr lang="fa-IR" sz="1200" dirty="0" smtClean="0">
                <a:latin typeface="Vazir" panose="020B0603030804020204" pitchFamily="34" charset="-78"/>
                <a:cs typeface="Vazir" panose="020B0603030804020204" pitchFamily="34" charset="-78"/>
              </a:rPr>
              <a:t>.</a:t>
            </a:r>
            <a:endParaRPr lang="fa-IR" sz="1200" dirty="0">
              <a:latin typeface="Vazir" panose="020B0603030804020204" pitchFamily="34" charset="-78"/>
              <a:cs typeface="Vazir" panose="020B0603030804020204" pitchFamily="34" charset="-78"/>
            </a:endParaRPr>
          </a:p>
          <a:p>
            <a:pPr>
              <a:lnSpc>
                <a:spcPct val="100000"/>
              </a:lnSpc>
            </a:pPr>
            <a:r>
              <a:rPr lang="fa-IR" sz="1200" dirty="0">
                <a:latin typeface="Vazir" panose="020B0603030804020204" pitchFamily="34" charset="-78"/>
                <a:cs typeface="Vazir" panose="020B0603030804020204" pitchFamily="34" charset="-78"/>
              </a:rPr>
              <a:t>در آخر مالیات قابل پرداخت مودی توسط سیستم محاسبه و نمایش داده می‌شود.</a:t>
            </a:r>
            <a:endParaRPr lang="fa-IR" sz="1200" dirty="0">
              <a:latin typeface="Vazir" panose="020B0603030804020204" pitchFamily="34" charset="-78"/>
              <a:cs typeface="Vazir" panose="020B0603030804020204" pitchFamily="34" charset="-78"/>
            </a:endParaRPr>
          </a:p>
        </p:txBody>
      </p:sp>
      <p:pic>
        <p:nvPicPr>
          <p:cNvPr id="3" name="Picture 2"/>
          <p:cNvPicPr>
            <a:picLocks noChangeAspect="1"/>
          </p:cNvPicPr>
          <p:nvPr/>
        </p:nvPicPr>
        <p:blipFill>
          <a:blip r:embed="rId5"/>
          <a:stretch>
            <a:fillRect/>
          </a:stretch>
        </p:blipFill>
        <p:spPr>
          <a:xfrm>
            <a:off x="1620122" y="3857752"/>
            <a:ext cx="10239087" cy="1972150"/>
          </a:xfrm>
          <a:prstGeom prst="rect">
            <a:avLst/>
          </a:prstGeom>
        </p:spPr>
      </p:pic>
    </p:spTree>
    <p:extLst>
      <p:ext uri="{BB962C8B-B14F-4D97-AF65-F5344CB8AC3E}">
        <p14:creationId xmlns:p14="http://schemas.microsoft.com/office/powerpoint/2010/main" val="307022118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omplete Accounting Course for Beginners from Scratch - OLECD">
            <a:extLst>
              <a:ext uri="{FF2B5EF4-FFF2-40B4-BE49-F238E27FC236}">
                <a16:creationId xmlns:a16="http://schemas.microsoft.com/office/drawing/2014/main" id="{3FFB549F-D3FA-A079-3886-1238B3AB65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888751-BB12-5C1D-8FB5-30732C277464}"/>
              </a:ext>
            </a:extLst>
          </p:cNvPr>
          <p:cNvSpPr/>
          <p:nvPr/>
        </p:nvSpPr>
        <p:spPr>
          <a:xfrm flipH="1">
            <a:off x="721889" y="2149642"/>
            <a:ext cx="5566616" cy="3894222"/>
          </a:xfrm>
          <a:prstGeom prst="rect">
            <a:avLst/>
          </a:prstGeom>
          <a:solidFill>
            <a:schemeClr val="accent6">
              <a:lumMod val="75000"/>
              <a:alpha val="18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6" name="Content Placeholder 5">
            <a:extLst>
              <a:ext uri="{FF2B5EF4-FFF2-40B4-BE49-F238E27FC236}">
                <a16:creationId xmlns:a16="http://schemas.microsoft.com/office/drawing/2014/main" id="{4F4A6C87-EE27-53B7-B146-2A10086989AB}"/>
              </a:ext>
            </a:extLst>
          </p:cNvPr>
          <p:cNvSpPr>
            <a:spLocks noGrp="1"/>
          </p:cNvSpPr>
          <p:nvPr>
            <p:ph idx="1"/>
          </p:nvPr>
        </p:nvSpPr>
        <p:spPr>
          <a:xfrm>
            <a:off x="721889" y="2149643"/>
            <a:ext cx="5521123" cy="3894222"/>
          </a:xfrm>
        </p:spPr>
        <p:txBody>
          <a:bodyPr>
            <a:normAutofit/>
          </a:bodyPr>
          <a:lstStyle/>
          <a:p>
            <a:pPr marL="0" indent="0" algn="justLow">
              <a:lnSpc>
                <a:spcPct val="150000"/>
              </a:lnSpc>
              <a:buNone/>
            </a:pPr>
            <a:r>
              <a:rPr lang="fa-IR" sz="1400" dirty="0" smtClean="0">
                <a:latin typeface="Vazir" panose="020B0603030804020204" pitchFamily="34" charset="-78"/>
                <a:cs typeface="Vazir" panose="020B0603030804020204" pitchFamily="34" charset="-78"/>
              </a:rPr>
              <a:t>منظور از </a:t>
            </a:r>
            <a:r>
              <a:rPr lang="fa-IR" sz="1400" b="1" dirty="0" smtClean="0">
                <a:latin typeface="Vazir" panose="020B0603030804020204" pitchFamily="34" charset="-78"/>
                <a:cs typeface="Vazir" panose="020B0603030804020204" pitchFamily="34" charset="-78"/>
              </a:rPr>
              <a:t>"واگذاری به غیر" </a:t>
            </a:r>
            <a:r>
              <a:rPr lang="fa-IR" sz="1400" dirty="0" smtClean="0">
                <a:latin typeface="Vazir" panose="020B0603030804020204" pitchFamily="34" charset="-78"/>
                <a:cs typeface="Vazir" panose="020B0603030804020204" pitchFamily="34" charset="-78"/>
              </a:rPr>
              <a:t>یعنی ارائه کالا و خدمات به افرادو اشخاص دیگر غیر از خود شخص است.</a:t>
            </a:r>
          </a:p>
          <a:p>
            <a:pPr marL="0" indent="0" algn="justLow">
              <a:lnSpc>
                <a:spcPct val="150000"/>
              </a:lnSpc>
              <a:buNone/>
            </a:pPr>
            <a:r>
              <a:rPr lang="fa-IR" sz="1400" dirty="0" smtClean="0">
                <a:latin typeface="Vazir" panose="020B0603030804020204" pitchFamily="34" charset="-78"/>
                <a:cs typeface="Vazir" panose="020B0603030804020204" pitchFamily="34" charset="-78"/>
              </a:rPr>
              <a:t>مثلا شرکتی کالایی را تولید کرده است،اگر این کالا را برای استفاده خود شرکت مصرف کند مشمول مفهوم به غیر نمیشود و نباید ارزش افزوده بپردازد.</a:t>
            </a:r>
          </a:p>
          <a:p>
            <a:pPr marL="0" indent="0" algn="justLow">
              <a:lnSpc>
                <a:spcPct val="150000"/>
              </a:lnSpc>
              <a:buNone/>
            </a:pPr>
            <a:r>
              <a:rPr lang="fa-IR" sz="1400" dirty="0" smtClean="0">
                <a:latin typeface="Vazir" panose="020B0603030804020204" pitchFamily="34" charset="-78"/>
                <a:cs typeface="Vazir" panose="020B0603030804020204" pitchFamily="34" charset="-78"/>
              </a:rPr>
              <a:t>امااگر واگذاری به شخصی ثالث غیر از واحد اقتصادی بر فرض مثال:عرضه به خود کارفرما باشد مشمول ارزش افزوده میباشد.</a:t>
            </a:r>
            <a:endParaRPr lang="fa-IR" sz="1400" dirty="0">
              <a:latin typeface="Vazir" panose="020B0603030804020204" pitchFamily="34" charset="-78"/>
              <a:cs typeface="Vazir" panose="020B0603030804020204" pitchFamily="34" charset="-78"/>
            </a:endParaRPr>
          </a:p>
        </p:txBody>
      </p:sp>
      <p:sp>
        <p:nvSpPr>
          <p:cNvPr id="7" name="Text Placeholder 6">
            <a:extLst>
              <a:ext uri="{FF2B5EF4-FFF2-40B4-BE49-F238E27FC236}">
                <a16:creationId xmlns:a16="http://schemas.microsoft.com/office/drawing/2014/main" id="{64E4E999-16F0-ABE2-3413-EDD337AB8BBD}"/>
              </a:ext>
            </a:extLst>
          </p:cNvPr>
          <p:cNvSpPr>
            <a:spLocks noGrp="1"/>
          </p:cNvSpPr>
          <p:nvPr>
            <p:ph type="body" sz="quarter" idx="13"/>
          </p:nvPr>
        </p:nvSpPr>
        <p:spPr>
          <a:xfrm>
            <a:off x="2103120" y="1078173"/>
            <a:ext cx="4185385" cy="709684"/>
          </a:xfrm>
        </p:spPr>
        <p:txBody>
          <a:bodyPr/>
          <a:lstStyle/>
          <a:p>
            <a:r>
              <a:rPr lang="fa-IR" sz="3600" b="1" dirty="0" smtClean="0">
                <a:latin typeface="Estedad Black" panose="02000A03000000000000" pitchFamily="2" charset="-78"/>
                <a:cs typeface="Estedad Black" panose="02000A03000000000000" pitchFamily="2" charset="-78"/>
              </a:rPr>
              <a:t>نکته1-واگذاری به غیر </a:t>
            </a:r>
            <a:endParaRPr lang="fa-IR" sz="3600" b="1" dirty="0">
              <a:latin typeface="Estedad Black" panose="02000A03000000000000" pitchFamily="2" charset="-78"/>
              <a:cs typeface="Estedad Black" panose="02000A03000000000000" pitchFamily="2" charset="-78"/>
            </a:endParaRPr>
          </a:p>
        </p:txBody>
      </p:sp>
      <p:sp>
        <p:nvSpPr>
          <p:cNvPr id="8" name="Isosceles Triangle 7">
            <a:extLst>
              <a:ext uri="{FF2B5EF4-FFF2-40B4-BE49-F238E27FC236}">
                <a16:creationId xmlns:a16="http://schemas.microsoft.com/office/drawing/2014/main" id="{296C928D-C0AB-B1A0-DF22-DF66C77C0507}"/>
              </a:ext>
            </a:extLst>
          </p:cNvPr>
          <p:cNvSpPr/>
          <p:nvPr/>
        </p:nvSpPr>
        <p:spPr>
          <a:xfrm rot="16200000">
            <a:off x="6208327" y="1015349"/>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217522"/>
            <a:ext cx="425046" cy="425046"/>
          </a:xfrm>
          <a:prstGeom prst="rect">
            <a:avLst/>
          </a:prstGeom>
        </p:spPr>
      </p:pic>
      <p:cxnSp>
        <p:nvCxnSpPr>
          <p:cNvPr id="13" name="Straight Connector 12">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sp>
        <p:nvSpPr>
          <p:cNvPr id="14" name="Rectangle 13"/>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spTree>
    <p:extLst>
      <p:ext uri="{BB962C8B-B14F-4D97-AF65-F5344CB8AC3E}">
        <p14:creationId xmlns:p14="http://schemas.microsoft.com/office/powerpoint/2010/main" val="404775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479597"/>
            <a:ext cx="7380990" cy="691299"/>
          </a:xfrm>
        </p:spPr>
        <p:txBody>
          <a:bodyPr/>
          <a:lstStyle/>
          <a:p>
            <a:r>
              <a:rPr lang="fa-IR" sz="2400" b="1" dirty="0">
                <a:latin typeface="Estedad Black" panose="02000A03000000000000" pitchFamily="2" charset="-78"/>
                <a:cs typeface="Estedad Black" panose="02000A03000000000000" pitchFamily="2" charset="-78"/>
              </a:rPr>
              <a:t>نحوه ارسال اظهارنامه ارزش افزوده</a:t>
            </a:r>
          </a:p>
          <a:p>
            <a:endParaRPr lang="fa-IR" b="1" dirty="0"/>
          </a:p>
          <a:p>
            <a:endParaRPr lang="en-US"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62530" y="6154838"/>
            <a:ext cx="1371538" cy="261610"/>
          </a:xfrm>
          <a:prstGeom prst="rect">
            <a:avLst/>
          </a:prstGeom>
        </p:spPr>
        <p:txBody>
          <a:bodyPr wrap="square">
            <a:spAutoFit/>
          </a:bodyPr>
          <a:lstStyle/>
          <a:p>
            <a:r>
              <a:rPr lang="en-US" sz="1100" dirty="0">
                <a:latin typeface="Yekan Bakh" panose="00000500000000000000" pitchFamily="50" charset="-78"/>
                <a:ea typeface="Verdana" panose="020B0604030504040204" pitchFamily="34" charset="0"/>
                <a:cs typeface="Yekan Bakh SemiBold" panose="00000700000000000000" pitchFamily="50" charset="-78"/>
              </a:rPr>
              <a:t>Khanehesabdari.com</a:t>
            </a:r>
          </a:p>
        </p:txBody>
      </p:sp>
      <p:sp>
        <p:nvSpPr>
          <p:cNvPr id="5" name="Content Placeholder 4"/>
          <p:cNvSpPr>
            <a:spLocks noGrp="1"/>
          </p:cNvSpPr>
          <p:nvPr>
            <p:ph idx="1"/>
          </p:nvPr>
        </p:nvSpPr>
        <p:spPr>
          <a:xfrm>
            <a:off x="1847951" y="1514494"/>
            <a:ext cx="10201806" cy="4352308"/>
          </a:xfrm>
        </p:spPr>
        <p:txBody>
          <a:bodyPr>
            <a:normAutofit/>
          </a:bodyPr>
          <a:lstStyle/>
          <a:p>
            <a:pPr marL="0" indent="0">
              <a:lnSpc>
                <a:spcPct val="100000"/>
              </a:lnSpc>
              <a:buNone/>
            </a:pPr>
            <a:r>
              <a:rPr lang="fa-IR" sz="1200" b="1" dirty="0" smtClean="0">
                <a:latin typeface="Vazir" panose="020B0603030804020204" pitchFamily="34" charset="-78"/>
                <a:cs typeface="Vazir" panose="020B0603030804020204" pitchFamily="34" charset="-78"/>
              </a:rPr>
              <a:t>7- </a:t>
            </a:r>
            <a:r>
              <a:rPr lang="fa-IR" sz="1200" b="1" dirty="0">
                <a:latin typeface="Vazir" panose="020B0603030804020204" pitchFamily="34" charset="-78"/>
                <a:cs typeface="Vazir" panose="020B0603030804020204" pitchFamily="34" charset="-78"/>
              </a:rPr>
              <a:t>تصمیم گیری در مورد اضافه پرداختی</a:t>
            </a:r>
          </a:p>
          <a:p>
            <a:pPr marL="0" indent="0">
              <a:lnSpc>
                <a:spcPct val="100000"/>
              </a:lnSpc>
              <a:buNone/>
            </a:pPr>
            <a:r>
              <a:rPr lang="fa-IR" sz="1200" dirty="0">
                <a:latin typeface="Vazir" panose="020B0603030804020204" pitchFamily="34" charset="-78"/>
                <a:cs typeface="Vazir" panose="020B0603030804020204" pitchFamily="34" charset="-78"/>
              </a:rPr>
              <a:t>اگر مودی در این دوره اضافه پرداختی بابت مالیات و ارزش افزوده داشته باشد، به عبارت دیگر در جدول فوق بستانکار گردد، مختار است یکی از گزینه‌های زیر را انتخاب نماید:</a:t>
            </a:r>
            <a:endParaRPr lang="fa-IR" sz="1200" dirty="0">
              <a:latin typeface="Vazir" panose="020B0603030804020204" pitchFamily="34" charset="-78"/>
              <a:cs typeface="Vazir" panose="020B0603030804020204" pitchFamily="34" charset="-78"/>
            </a:endParaRPr>
          </a:p>
        </p:txBody>
      </p:sp>
      <p:pic>
        <p:nvPicPr>
          <p:cNvPr id="7" name="Picture 6"/>
          <p:cNvPicPr>
            <a:picLocks noChangeAspect="1"/>
          </p:cNvPicPr>
          <p:nvPr/>
        </p:nvPicPr>
        <p:blipFill>
          <a:blip r:embed="rId5"/>
          <a:stretch>
            <a:fillRect/>
          </a:stretch>
        </p:blipFill>
        <p:spPr>
          <a:xfrm>
            <a:off x="1735494" y="3200400"/>
            <a:ext cx="9799073" cy="1884784"/>
          </a:xfrm>
          <a:prstGeom prst="rect">
            <a:avLst/>
          </a:prstGeom>
        </p:spPr>
      </p:pic>
    </p:spTree>
    <p:extLst>
      <p:ext uri="{BB962C8B-B14F-4D97-AF65-F5344CB8AC3E}">
        <p14:creationId xmlns:p14="http://schemas.microsoft.com/office/powerpoint/2010/main" val="2031914760"/>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479597"/>
            <a:ext cx="7380990" cy="691299"/>
          </a:xfrm>
        </p:spPr>
        <p:txBody>
          <a:bodyPr/>
          <a:lstStyle/>
          <a:p>
            <a:r>
              <a:rPr lang="fa-IR" sz="2400" b="1" dirty="0">
                <a:latin typeface="Estedad Black" panose="02000A03000000000000" pitchFamily="2" charset="-78"/>
                <a:cs typeface="Estedad Black" panose="02000A03000000000000" pitchFamily="2" charset="-78"/>
              </a:rPr>
              <a:t>نحوه ارسال اظهارنامه ارزش افزوده</a:t>
            </a:r>
          </a:p>
          <a:p>
            <a:endParaRPr lang="fa-IR" b="1" dirty="0"/>
          </a:p>
          <a:p>
            <a:endParaRPr lang="en-US"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62530" y="6154838"/>
            <a:ext cx="1371538" cy="261610"/>
          </a:xfrm>
          <a:prstGeom prst="rect">
            <a:avLst/>
          </a:prstGeom>
        </p:spPr>
        <p:txBody>
          <a:bodyPr wrap="square">
            <a:spAutoFit/>
          </a:bodyPr>
          <a:lstStyle/>
          <a:p>
            <a:r>
              <a:rPr lang="en-US" sz="1100" dirty="0">
                <a:latin typeface="Yekan Bakh" panose="00000500000000000000" pitchFamily="50" charset="-78"/>
                <a:ea typeface="Verdana" panose="020B0604030504040204" pitchFamily="34" charset="0"/>
                <a:cs typeface="Yekan Bakh SemiBold" panose="00000700000000000000" pitchFamily="50" charset="-78"/>
              </a:rPr>
              <a:t>Khanehesabdari.com</a:t>
            </a:r>
          </a:p>
        </p:txBody>
      </p:sp>
      <p:sp>
        <p:nvSpPr>
          <p:cNvPr id="5" name="Content Placeholder 4"/>
          <p:cNvSpPr>
            <a:spLocks noGrp="1"/>
          </p:cNvSpPr>
          <p:nvPr>
            <p:ph idx="1"/>
          </p:nvPr>
        </p:nvSpPr>
        <p:spPr>
          <a:xfrm>
            <a:off x="1847951" y="1514494"/>
            <a:ext cx="10201806" cy="4352308"/>
          </a:xfrm>
        </p:spPr>
        <p:txBody>
          <a:bodyPr>
            <a:normAutofit/>
          </a:bodyPr>
          <a:lstStyle/>
          <a:p>
            <a:pPr marL="0" indent="0">
              <a:lnSpc>
                <a:spcPct val="100000"/>
              </a:lnSpc>
              <a:buNone/>
            </a:pPr>
            <a:r>
              <a:rPr lang="fa-IR" sz="1200" b="1" dirty="0">
                <a:latin typeface="Vazir" panose="020B0603030804020204" pitchFamily="34" charset="-78"/>
                <a:cs typeface="Vazir" panose="020B0603030804020204" pitchFamily="34" charset="-78"/>
              </a:rPr>
              <a:t>7- </a:t>
            </a:r>
            <a:r>
              <a:rPr lang="fa-IR" sz="1200" b="1" dirty="0" smtClean="0">
                <a:latin typeface="Vazir" panose="020B0603030804020204" pitchFamily="34" charset="-78"/>
                <a:cs typeface="Vazir" panose="020B0603030804020204" pitchFamily="34" charset="-78"/>
              </a:rPr>
              <a:t>مرحله </a:t>
            </a:r>
            <a:r>
              <a:rPr lang="fa-IR" sz="1200" b="1" dirty="0">
                <a:latin typeface="Vazir" panose="020B0603030804020204" pitchFamily="34" charset="-78"/>
                <a:cs typeface="Vazir" panose="020B0603030804020204" pitchFamily="34" charset="-78"/>
              </a:rPr>
              <a:t>تایید اطلاعات و ارسال اظهارنامه ارزش </a:t>
            </a:r>
            <a:r>
              <a:rPr lang="fa-IR" sz="1200" b="1" dirty="0" smtClean="0">
                <a:latin typeface="Vazir" panose="020B0603030804020204" pitchFamily="34" charset="-78"/>
                <a:cs typeface="Vazir" panose="020B0603030804020204" pitchFamily="34" charset="-78"/>
              </a:rPr>
              <a:t>افزوده</a:t>
            </a:r>
          </a:p>
          <a:p>
            <a:pPr marL="0" indent="0">
              <a:lnSpc>
                <a:spcPct val="100000"/>
              </a:lnSpc>
              <a:buNone/>
            </a:pPr>
            <a:endParaRPr lang="fa-IR" sz="1200" b="1" dirty="0" smtClean="0">
              <a:latin typeface="Vazir" panose="020B0603030804020204" pitchFamily="34" charset="-78"/>
              <a:cs typeface="Vazir" panose="020B0603030804020204" pitchFamily="34" charset="-78"/>
            </a:endParaRPr>
          </a:p>
          <a:p>
            <a:pPr marL="0" indent="0">
              <a:lnSpc>
                <a:spcPct val="100000"/>
              </a:lnSpc>
              <a:buNone/>
            </a:pPr>
            <a:r>
              <a:rPr lang="fa-IR" sz="1200" dirty="0">
                <a:latin typeface="Vazir" panose="020B0603030804020204" pitchFamily="34" charset="-78"/>
                <a:cs typeface="Vazir" panose="020B0603030804020204" pitchFamily="34" charset="-78"/>
              </a:rPr>
              <a:t>در پایان کار، پس از کنترل مجدد اطلاعات ورودی، نام و نام خانوادگی تاییدکننده را ثبت نمایید؛ سپس ابتدا ثبت موقت و سپس گزینه تایید را انتخاب نمایید.</a:t>
            </a:r>
          </a:p>
        </p:txBody>
      </p:sp>
      <p:pic>
        <p:nvPicPr>
          <p:cNvPr id="3" name="Picture 2"/>
          <p:cNvPicPr>
            <a:picLocks noChangeAspect="1"/>
          </p:cNvPicPr>
          <p:nvPr/>
        </p:nvPicPr>
        <p:blipFill>
          <a:blip r:embed="rId5"/>
          <a:stretch>
            <a:fillRect/>
          </a:stretch>
        </p:blipFill>
        <p:spPr>
          <a:xfrm>
            <a:off x="1227001" y="3410369"/>
            <a:ext cx="10264312" cy="1462017"/>
          </a:xfrm>
          <a:prstGeom prst="rect">
            <a:avLst/>
          </a:prstGeom>
          <a:ln>
            <a:solidFill>
              <a:schemeClr val="accent6">
                <a:lumMod val="60000"/>
                <a:lumOff val="40000"/>
              </a:schemeClr>
            </a:solidFill>
          </a:ln>
        </p:spPr>
      </p:pic>
    </p:spTree>
    <p:extLst>
      <p:ext uri="{BB962C8B-B14F-4D97-AF65-F5344CB8AC3E}">
        <p14:creationId xmlns:p14="http://schemas.microsoft.com/office/powerpoint/2010/main" val="2910700617"/>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479597"/>
            <a:ext cx="7380990" cy="691299"/>
          </a:xfrm>
        </p:spPr>
        <p:txBody>
          <a:bodyPr/>
          <a:lstStyle/>
          <a:p>
            <a:r>
              <a:rPr lang="fa-IR" sz="2400" b="1" dirty="0">
                <a:latin typeface="Estedad Black" panose="02000A03000000000000" pitchFamily="2" charset="-78"/>
                <a:cs typeface="Estedad Black" panose="02000A03000000000000" pitchFamily="2" charset="-78"/>
              </a:rPr>
              <a:t>نحوه اخذ قبض پرداخت مالیات ارزش افزوده</a:t>
            </a:r>
            <a:endParaRPr lang="fa-IR" b="1" dirty="0"/>
          </a:p>
          <a:p>
            <a:endParaRPr lang="en-US"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62530" y="6154838"/>
            <a:ext cx="1371538" cy="261610"/>
          </a:xfrm>
          <a:prstGeom prst="rect">
            <a:avLst/>
          </a:prstGeom>
        </p:spPr>
        <p:txBody>
          <a:bodyPr wrap="square">
            <a:spAutoFit/>
          </a:bodyPr>
          <a:lstStyle/>
          <a:p>
            <a:r>
              <a:rPr lang="en-US" sz="1100" dirty="0">
                <a:latin typeface="Yekan Bakh" panose="00000500000000000000" pitchFamily="50" charset="-78"/>
                <a:ea typeface="Verdana" panose="020B0604030504040204" pitchFamily="34" charset="0"/>
                <a:cs typeface="Yekan Bakh SemiBold" panose="00000700000000000000" pitchFamily="50" charset="-78"/>
              </a:rPr>
              <a:t>Khanehesabdari.com</a:t>
            </a:r>
          </a:p>
        </p:txBody>
      </p:sp>
      <p:sp>
        <p:nvSpPr>
          <p:cNvPr id="5" name="Content Placeholder 4"/>
          <p:cNvSpPr>
            <a:spLocks noGrp="1"/>
          </p:cNvSpPr>
          <p:nvPr>
            <p:ph idx="1"/>
          </p:nvPr>
        </p:nvSpPr>
        <p:spPr>
          <a:xfrm>
            <a:off x="1847951" y="1514494"/>
            <a:ext cx="10201806" cy="4352308"/>
          </a:xfrm>
        </p:spPr>
        <p:txBody>
          <a:bodyPr>
            <a:normAutofit/>
          </a:bodyPr>
          <a:lstStyle/>
          <a:p>
            <a:pPr marL="0" indent="0">
              <a:lnSpc>
                <a:spcPct val="100000"/>
              </a:lnSpc>
              <a:buNone/>
            </a:pPr>
            <a:r>
              <a:rPr lang="fa-IR" sz="1200" b="1" dirty="0" smtClean="0">
                <a:latin typeface="Vazir" panose="020B0603030804020204" pitchFamily="34" charset="-78"/>
                <a:cs typeface="Vazir" panose="020B0603030804020204" pitchFamily="34" charset="-78"/>
              </a:rPr>
              <a:t>1_ مراجعه با سایت </a:t>
            </a:r>
            <a:r>
              <a:rPr lang="en-US" sz="1200" b="1" dirty="0" smtClean="0">
                <a:latin typeface="Vazir" panose="020B0603030804020204" pitchFamily="34" charset="-78"/>
                <a:cs typeface="Vazir" panose="020B0603030804020204" pitchFamily="34" charset="-78"/>
                <a:hlinkClick r:id="rId5"/>
              </a:rPr>
              <a:t>www.evat.ir</a:t>
            </a:r>
            <a:r>
              <a:rPr lang="fa-IR" sz="1200" b="1" dirty="0" smtClean="0">
                <a:latin typeface="Vazir" panose="020B0603030804020204" pitchFamily="34" charset="-78"/>
                <a:cs typeface="Vazir" panose="020B0603030804020204" pitchFamily="34" charset="-78"/>
              </a:rPr>
              <a:t> و قسمت قبض الکترونیکی</a:t>
            </a:r>
          </a:p>
          <a:p>
            <a:pPr marL="0" indent="0">
              <a:lnSpc>
                <a:spcPct val="100000"/>
              </a:lnSpc>
              <a:buNone/>
            </a:pPr>
            <a:r>
              <a:rPr lang="fa-IR" sz="1200" dirty="0">
                <a:latin typeface="Vazir" panose="020B0603030804020204" pitchFamily="34" charset="-78"/>
                <a:cs typeface="Vazir" panose="020B0603030804020204" pitchFamily="34" charset="-78"/>
              </a:rPr>
              <a:t>به سامانه </a:t>
            </a:r>
            <a:r>
              <a:rPr lang="en-US" sz="1200" dirty="0">
                <a:latin typeface="Vazir" panose="020B0603030804020204" pitchFamily="34" charset="-78"/>
                <a:cs typeface="Vazir" panose="020B0603030804020204" pitchFamily="34" charset="-78"/>
              </a:rPr>
              <a:t>www.evat.ir </a:t>
            </a:r>
            <a:r>
              <a:rPr lang="fa-IR" sz="1200" dirty="0">
                <a:latin typeface="Vazir" panose="020B0603030804020204" pitchFamily="34" charset="-78"/>
                <a:cs typeface="Vazir" panose="020B0603030804020204" pitchFamily="34" charset="-78"/>
              </a:rPr>
              <a:t>وارد شده، نام کاربری و </a:t>
            </a:r>
            <a:r>
              <a:rPr lang="fa-IR" sz="1200" dirty="0" smtClean="0">
                <a:latin typeface="Vazir" panose="020B0603030804020204" pitchFamily="34" charset="-78"/>
                <a:cs typeface="Vazir" panose="020B0603030804020204" pitchFamily="34" charset="-78"/>
              </a:rPr>
              <a:t>کلمه </a:t>
            </a:r>
            <a:r>
              <a:rPr lang="fa-IR" sz="1200" dirty="0">
                <a:latin typeface="Vazir" panose="020B0603030804020204" pitchFamily="34" charset="-78"/>
                <a:cs typeface="Vazir" panose="020B0603030804020204" pitchFamily="34" charset="-78"/>
              </a:rPr>
              <a:t>عبور خود را وارد نمایید؛ سپس به قسمت “قبض الکترونیکی” مراجعه نمایید</a:t>
            </a:r>
            <a:r>
              <a:rPr lang="fa-IR" sz="1200" dirty="0" smtClean="0">
                <a:latin typeface="Vazir" panose="020B0603030804020204" pitchFamily="34" charset="-78"/>
                <a:cs typeface="Vazir" panose="020B0603030804020204" pitchFamily="34" charset="-78"/>
              </a:rPr>
              <a:t>.</a:t>
            </a:r>
          </a:p>
          <a:p>
            <a:pPr marL="0" indent="0">
              <a:lnSpc>
                <a:spcPct val="100000"/>
              </a:lnSpc>
              <a:buNone/>
            </a:pPr>
            <a:endParaRPr lang="fa-IR" sz="1200" dirty="0">
              <a:latin typeface="Vazir" panose="020B0603030804020204" pitchFamily="34" charset="-78"/>
              <a:cs typeface="Vazir" panose="020B0603030804020204" pitchFamily="34" charset="-78"/>
            </a:endParaRPr>
          </a:p>
        </p:txBody>
      </p:sp>
      <p:pic>
        <p:nvPicPr>
          <p:cNvPr id="8" name="Picture 7"/>
          <p:cNvPicPr>
            <a:picLocks noChangeAspect="1"/>
          </p:cNvPicPr>
          <p:nvPr/>
        </p:nvPicPr>
        <p:blipFill>
          <a:blip r:embed="rId6"/>
          <a:stretch>
            <a:fillRect/>
          </a:stretch>
        </p:blipFill>
        <p:spPr>
          <a:xfrm>
            <a:off x="6595723" y="2978312"/>
            <a:ext cx="2362530" cy="2067213"/>
          </a:xfrm>
          <a:prstGeom prst="rect">
            <a:avLst/>
          </a:prstGeom>
        </p:spPr>
      </p:pic>
      <p:sp>
        <p:nvSpPr>
          <p:cNvPr id="16" name="Rectangle 15"/>
          <p:cNvSpPr/>
          <p:nvPr/>
        </p:nvSpPr>
        <p:spPr>
          <a:xfrm>
            <a:off x="6960638" y="4058571"/>
            <a:ext cx="1856792" cy="485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325896" y="3906695"/>
            <a:ext cx="1129004" cy="746449"/>
          </a:xfrm>
          <a:prstGeom prst="rightArrow">
            <a:avLst/>
          </a:prstGeom>
          <a:solidFill>
            <a:srgbClr val="EE344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656968"/>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479597"/>
            <a:ext cx="7380990" cy="691299"/>
          </a:xfrm>
        </p:spPr>
        <p:txBody>
          <a:bodyPr/>
          <a:lstStyle/>
          <a:p>
            <a:r>
              <a:rPr lang="fa-IR" sz="2400" b="1" dirty="0">
                <a:latin typeface="Estedad Black" panose="02000A03000000000000" pitchFamily="2" charset="-78"/>
                <a:cs typeface="Estedad Black" panose="02000A03000000000000" pitchFamily="2" charset="-78"/>
              </a:rPr>
              <a:t>نحوه اخذ قبض پرداخت مالیات ارزش افزوده</a:t>
            </a:r>
            <a:endParaRPr lang="fa-IR" b="1" dirty="0"/>
          </a:p>
          <a:p>
            <a:endParaRPr lang="en-US"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62530" y="6154838"/>
            <a:ext cx="1371538" cy="261610"/>
          </a:xfrm>
          <a:prstGeom prst="rect">
            <a:avLst/>
          </a:prstGeom>
        </p:spPr>
        <p:txBody>
          <a:bodyPr wrap="square">
            <a:spAutoFit/>
          </a:bodyPr>
          <a:lstStyle/>
          <a:p>
            <a:r>
              <a:rPr lang="en-US" sz="1100" dirty="0">
                <a:latin typeface="Yekan Bakh" panose="00000500000000000000" pitchFamily="50" charset="-78"/>
                <a:ea typeface="Verdana" panose="020B0604030504040204" pitchFamily="34" charset="0"/>
                <a:cs typeface="Yekan Bakh SemiBold" panose="00000700000000000000" pitchFamily="50" charset="-78"/>
              </a:rPr>
              <a:t>Khanehesabdari.com</a:t>
            </a:r>
          </a:p>
        </p:txBody>
      </p:sp>
      <p:sp>
        <p:nvSpPr>
          <p:cNvPr id="5" name="Content Placeholder 4"/>
          <p:cNvSpPr>
            <a:spLocks noGrp="1"/>
          </p:cNvSpPr>
          <p:nvPr>
            <p:ph idx="1"/>
          </p:nvPr>
        </p:nvSpPr>
        <p:spPr>
          <a:xfrm>
            <a:off x="1847951" y="1514494"/>
            <a:ext cx="10201806" cy="4352308"/>
          </a:xfrm>
        </p:spPr>
        <p:txBody>
          <a:bodyPr>
            <a:normAutofit/>
          </a:bodyPr>
          <a:lstStyle/>
          <a:p>
            <a:pPr marL="0" indent="0">
              <a:lnSpc>
                <a:spcPct val="100000"/>
              </a:lnSpc>
              <a:buNone/>
            </a:pPr>
            <a:r>
              <a:rPr lang="en-US" sz="1400" dirty="0" smtClean="0">
                <a:latin typeface="Vazir" panose="020B0603030804020204" pitchFamily="34" charset="-78"/>
                <a:cs typeface="Vazir" panose="020B0603030804020204" pitchFamily="34" charset="-78"/>
              </a:rPr>
              <a:t>_2</a:t>
            </a:r>
            <a:r>
              <a:rPr lang="fa-IR" sz="1400" dirty="0" smtClean="0">
                <a:latin typeface="Vazir" panose="020B0603030804020204" pitchFamily="34" charset="-78"/>
                <a:cs typeface="Vazir" panose="020B0603030804020204" pitchFamily="34" charset="-78"/>
              </a:rPr>
              <a:t>با </a:t>
            </a:r>
            <a:r>
              <a:rPr lang="fa-IR" sz="1400" dirty="0">
                <a:latin typeface="Vazir" panose="020B0603030804020204" pitchFamily="34" charset="-78"/>
                <a:cs typeface="Vazir" panose="020B0603030804020204" pitchFamily="34" charset="-78"/>
              </a:rPr>
              <a:t>کلیک روی صدور الکترونیکی قبض مالیات یا عوارض، قبض مربوطه را مشاهده و دریافت نمایید.</a:t>
            </a:r>
            <a:endParaRPr lang="fa-IR" sz="900" dirty="0" smtClean="0">
              <a:latin typeface="Vazir" panose="020B0603030804020204" pitchFamily="34" charset="-78"/>
              <a:cs typeface="Vazir" panose="020B0603030804020204" pitchFamily="34" charset="-78"/>
            </a:endParaRPr>
          </a:p>
          <a:p>
            <a:pPr marL="0" indent="0">
              <a:lnSpc>
                <a:spcPct val="100000"/>
              </a:lnSpc>
              <a:buNone/>
            </a:pPr>
            <a:endParaRPr lang="fa-IR" sz="900" dirty="0">
              <a:latin typeface="Vazir" panose="020B0603030804020204" pitchFamily="34" charset="-78"/>
              <a:cs typeface="Vazir" panose="020B0603030804020204" pitchFamily="34" charset="-78"/>
            </a:endParaRPr>
          </a:p>
        </p:txBody>
      </p:sp>
      <p:pic>
        <p:nvPicPr>
          <p:cNvPr id="3" name="Picture 2"/>
          <p:cNvPicPr>
            <a:picLocks noChangeAspect="1"/>
          </p:cNvPicPr>
          <p:nvPr/>
        </p:nvPicPr>
        <p:blipFill>
          <a:blip r:embed="rId5"/>
          <a:stretch>
            <a:fillRect/>
          </a:stretch>
        </p:blipFill>
        <p:spPr>
          <a:xfrm>
            <a:off x="3361976" y="2321309"/>
            <a:ext cx="8145012" cy="3898026"/>
          </a:xfrm>
          <a:prstGeom prst="rect">
            <a:avLst/>
          </a:prstGeom>
        </p:spPr>
      </p:pic>
      <p:sp>
        <p:nvSpPr>
          <p:cNvPr id="6" name="Rectangle 5"/>
          <p:cNvSpPr/>
          <p:nvPr/>
        </p:nvSpPr>
        <p:spPr>
          <a:xfrm>
            <a:off x="6228106" y="5347375"/>
            <a:ext cx="3097763" cy="279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278258" y="5227620"/>
            <a:ext cx="699796" cy="5194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26887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479597"/>
            <a:ext cx="7380990" cy="691299"/>
          </a:xfrm>
        </p:spPr>
        <p:txBody>
          <a:bodyPr/>
          <a:lstStyle/>
          <a:p>
            <a:r>
              <a:rPr lang="fa-IR" sz="2400" b="1" dirty="0">
                <a:latin typeface="Estedad Black" panose="02000A03000000000000" pitchFamily="2" charset="-78"/>
                <a:cs typeface="Estedad Black" panose="02000A03000000000000" pitchFamily="2" charset="-78"/>
              </a:rPr>
              <a:t>نحوه اخذ قبض پرداخت مالیات ارزش افزوده</a:t>
            </a:r>
            <a:endParaRPr lang="fa-IR" b="1" dirty="0"/>
          </a:p>
          <a:p>
            <a:endParaRPr lang="en-US"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62530" y="6154838"/>
            <a:ext cx="1371538" cy="261610"/>
          </a:xfrm>
          <a:prstGeom prst="rect">
            <a:avLst/>
          </a:prstGeom>
        </p:spPr>
        <p:txBody>
          <a:bodyPr wrap="square">
            <a:spAutoFit/>
          </a:bodyPr>
          <a:lstStyle/>
          <a:p>
            <a:r>
              <a:rPr lang="en-US" sz="1100" dirty="0">
                <a:latin typeface="Yekan Bakh" panose="00000500000000000000" pitchFamily="50" charset="-78"/>
                <a:ea typeface="Verdana" panose="020B0604030504040204" pitchFamily="34" charset="0"/>
                <a:cs typeface="Yekan Bakh SemiBold" panose="00000700000000000000" pitchFamily="50" charset="-78"/>
              </a:rPr>
              <a:t>Khanehesabdari.com</a:t>
            </a:r>
          </a:p>
        </p:txBody>
      </p:sp>
      <p:sp>
        <p:nvSpPr>
          <p:cNvPr id="5" name="Content Placeholder 4"/>
          <p:cNvSpPr>
            <a:spLocks noGrp="1"/>
          </p:cNvSpPr>
          <p:nvPr>
            <p:ph idx="1"/>
          </p:nvPr>
        </p:nvSpPr>
        <p:spPr>
          <a:xfrm>
            <a:off x="1847951" y="1514494"/>
            <a:ext cx="10201806" cy="4352308"/>
          </a:xfrm>
        </p:spPr>
        <p:txBody>
          <a:bodyPr>
            <a:normAutofit/>
          </a:bodyPr>
          <a:lstStyle/>
          <a:p>
            <a:pPr marL="0" indent="0">
              <a:lnSpc>
                <a:spcPct val="100000"/>
              </a:lnSpc>
              <a:buNone/>
            </a:pPr>
            <a:r>
              <a:rPr lang="en-US" sz="1400" b="1" dirty="0" smtClean="0">
                <a:latin typeface="Vazir" panose="020B0603030804020204" pitchFamily="34" charset="-78"/>
                <a:cs typeface="Vazir" panose="020B0603030804020204" pitchFamily="34" charset="-78"/>
              </a:rPr>
              <a:t>_3</a:t>
            </a:r>
            <a:r>
              <a:rPr lang="fa-IR" sz="1400" b="1" dirty="0" smtClean="0">
                <a:latin typeface="Vazir" panose="020B0603030804020204" pitchFamily="34" charset="-78"/>
                <a:cs typeface="Vazir" panose="020B0603030804020204" pitchFamily="34" charset="-78"/>
              </a:rPr>
              <a:t>شماره دوره و فصل مورد نظر و نوع حساب را مشخص کنید</a:t>
            </a:r>
            <a:endParaRPr lang="fa-IR" sz="900" b="1" dirty="0" smtClean="0">
              <a:latin typeface="Vazir" panose="020B0603030804020204" pitchFamily="34" charset="-78"/>
              <a:cs typeface="Vazir" panose="020B0603030804020204" pitchFamily="34" charset="-78"/>
            </a:endParaRPr>
          </a:p>
          <a:p>
            <a:pPr marL="0" indent="0">
              <a:lnSpc>
                <a:spcPct val="100000"/>
              </a:lnSpc>
              <a:buNone/>
            </a:pPr>
            <a:endParaRPr lang="fa-IR" sz="900" dirty="0">
              <a:latin typeface="Vazir" panose="020B0603030804020204" pitchFamily="34" charset="-78"/>
              <a:cs typeface="Vazir" panose="020B0603030804020204" pitchFamily="34" charset="-78"/>
            </a:endParaRPr>
          </a:p>
        </p:txBody>
      </p:sp>
      <p:pic>
        <p:nvPicPr>
          <p:cNvPr id="8" name="Picture 7"/>
          <p:cNvPicPr>
            <a:picLocks noChangeAspect="1"/>
          </p:cNvPicPr>
          <p:nvPr/>
        </p:nvPicPr>
        <p:blipFill>
          <a:blip r:embed="rId5"/>
          <a:stretch>
            <a:fillRect/>
          </a:stretch>
        </p:blipFill>
        <p:spPr>
          <a:xfrm>
            <a:off x="3703432" y="2110010"/>
            <a:ext cx="6598383" cy="4194083"/>
          </a:xfrm>
          <a:prstGeom prst="rect">
            <a:avLst/>
          </a:prstGeom>
        </p:spPr>
      </p:pic>
      <p:sp>
        <p:nvSpPr>
          <p:cNvPr id="16" name="Rectangle 15"/>
          <p:cNvSpPr/>
          <p:nvPr/>
        </p:nvSpPr>
        <p:spPr>
          <a:xfrm>
            <a:off x="5514392" y="4786604"/>
            <a:ext cx="2976465" cy="2705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14392" y="5428783"/>
            <a:ext cx="2976465" cy="2705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4737083" y="4662184"/>
            <a:ext cx="699796" cy="5194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4737083" y="5347375"/>
            <a:ext cx="699796" cy="5194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243247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job\.......سفارش\powerppoint\20- sh.ze\2\PICS\calculator-and-red-pen-1024x682 - Copy (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l="3264"/>
          <a:stretch/>
        </p:blipFill>
        <p:spPr bwMode="auto">
          <a:xfrm>
            <a:off x="2382" y="2"/>
            <a:ext cx="4077395" cy="25649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381" y="6741384"/>
            <a:ext cx="12187238" cy="116616"/>
            <a:chOff x="4147929" y="1098000"/>
            <a:chExt cx="3928071" cy="43731"/>
          </a:xfrm>
        </p:grpSpPr>
        <p:sp>
          <p:nvSpPr>
            <p:cNvPr id="11" name="Rectangle 10"/>
            <p:cNvSpPr/>
            <p:nvPr/>
          </p:nvSpPr>
          <p:spPr>
            <a:xfrm>
              <a:off x="4147929" y="1098000"/>
              <a:ext cx="3928071" cy="43731"/>
            </a:xfrm>
            <a:prstGeom prst="rect">
              <a:avLst/>
            </a:prstGeom>
            <a:solidFill>
              <a:srgbClr val="12D7D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sp>
          <p:nvSpPr>
            <p:cNvPr id="13" name="Rectangle 12"/>
            <p:cNvSpPr/>
            <p:nvPr/>
          </p:nvSpPr>
          <p:spPr>
            <a:xfrm>
              <a:off x="4147929" y="1098000"/>
              <a:ext cx="1948070" cy="43731"/>
            </a:xfrm>
            <a:prstGeom prst="rect">
              <a:avLst/>
            </a:prstGeom>
            <a:solidFill>
              <a:srgbClr val="EE3440"/>
            </a:solidFill>
            <a:ln w="25400" cap="flat" cmpd="sng" algn="ctr">
              <a:noFill/>
              <a:prstDash val="solid"/>
            </a:ln>
            <a:effectLst/>
          </p:spPr>
          <p:txBody>
            <a:bodyPr rtlCol="0" anchor="ctr"/>
            <a:lstStyle/>
            <a:p>
              <a:pPr algn="ctr" defTabSz="1218987" rtl="1">
                <a:defRPr/>
              </a:pPr>
              <a:endParaRPr lang="en-US" sz="2400" kern="0" dirty="0">
                <a:solidFill>
                  <a:prstClr val="white"/>
                </a:solidFill>
                <a:latin typeface="Calibri Light" panose="020F0302020204030204" pitchFamily="34" charset="0"/>
                <a:cs typeface="Calibri Light" panose="020F0302020204030204" pitchFamily="34" charset="0"/>
              </a:endParaRPr>
            </a:p>
          </p:txBody>
        </p:sp>
      </p:grpSp>
      <p:sp>
        <p:nvSpPr>
          <p:cNvPr id="14" name="Freeform: Shape 13">
            <a:extLst>
              <a:ext uri="{FF2B5EF4-FFF2-40B4-BE49-F238E27FC236}">
                <a16:creationId xmlns:a16="http://schemas.microsoft.com/office/drawing/2014/main" id="{1D9554E1-678A-8749-2655-7A9A56E1E89E}"/>
              </a:ext>
            </a:extLst>
          </p:cNvPr>
          <p:cNvSpPr/>
          <p:nvPr/>
        </p:nvSpPr>
        <p:spPr>
          <a:xfrm flipH="1">
            <a:off x="3361976" y="3"/>
            <a:ext cx="8830024" cy="1282450"/>
          </a:xfrm>
          <a:custGeom>
            <a:avLst/>
            <a:gdLst>
              <a:gd name="connsiteX0" fmla="*/ 8055951 w 8830024"/>
              <a:gd name="connsiteY0" fmla="*/ 0 h 1282450"/>
              <a:gd name="connsiteX1" fmla="*/ 0 w 8830024"/>
              <a:gd name="connsiteY1" fmla="*/ 0 h 1282450"/>
              <a:gd name="connsiteX2" fmla="*/ 0 w 8830024"/>
              <a:gd name="connsiteY2" fmla="*/ 1282450 h 1282450"/>
              <a:gd name="connsiteX3" fmla="*/ 8830024 w 8830024"/>
              <a:gd name="connsiteY3" fmla="*/ 1282450 h 1282450"/>
              <a:gd name="connsiteX4" fmla="*/ 8830024 w 8830024"/>
              <a:gd name="connsiteY4" fmla="*/ 1053007 h 128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024" h="1282450">
                <a:moveTo>
                  <a:pt x="8055951" y="0"/>
                </a:moveTo>
                <a:lnTo>
                  <a:pt x="0" y="0"/>
                </a:lnTo>
                <a:lnTo>
                  <a:pt x="0" y="1282450"/>
                </a:lnTo>
                <a:lnTo>
                  <a:pt x="8830024" y="1282450"/>
                </a:lnTo>
                <a:lnTo>
                  <a:pt x="8830024" y="1053007"/>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4" name="Text Placeholder 3">
            <a:extLst>
              <a:ext uri="{FF2B5EF4-FFF2-40B4-BE49-F238E27FC236}">
                <a16:creationId xmlns:a16="http://schemas.microsoft.com/office/drawing/2014/main" id="{94A53928-69A2-7A9D-80E3-4A18E7132163}"/>
              </a:ext>
            </a:extLst>
          </p:cNvPr>
          <p:cNvSpPr>
            <a:spLocks noGrp="1"/>
          </p:cNvSpPr>
          <p:nvPr>
            <p:ph type="body" sz="quarter" idx="13"/>
          </p:nvPr>
        </p:nvSpPr>
        <p:spPr>
          <a:xfrm>
            <a:off x="4028453" y="479597"/>
            <a:ext cx="7380990" cy="691299"/>
          </a:xfrm>
        </p:spPr>
        <p:txBody>
          <a:bodyPr/>
          <a:lstStyle/>
          <a:p>
            <a:r>
              <a:rPr lang="fa-IR" sz="2400" b="1" dirty="0">
                <a:latin typeface="Estedad Black" panose="02000A03000000000000" pitchFamily="2" charset="-78"/>
                <a:cs typeface="Estedad Black" panose="02000A03000000000000" pitchFamily="2" charset="-78"/>
              </a:rPr>
              <a:t>نحوه اخذ قبض پرداخت مالیات ارزش افزوده</a:t>
            </a:r>
            <a:endParaRPr lang="fa-IR" b="1" dirty="0"/>
          </a:p>
          <a:p>
            <a:endParaRPr lang="en-US" dirty="0"/>
          </a:p>
        </p:txBody>
      </p:sp>
      <p:sp>
        <p:nvSpPr>
          <p:cNvPr id="9" name="Isosceles Triangle 8">
            <a:extLst>
              <a:ext uri="{FF2B5EF4-FFF2-40B4-BE49-F238E27FC236}">
                <a16:creationId xmlns:a16="http://schemas.microsoft.com/office/drawing/2014/main" id="{296C928D-C0AB-B1A0-DF22-DF66C77C0507}"/>
              </a:ext>
            </a:extLst>
          </p:cNvPr>
          <p:cNvSpPr/>
          <p:nvPr/>
        </p:nvSpPr>
        <p:spPr>
          <a:xfrm rot="16200000">
            <a:off x="11374758" y="321072"/>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060766"/>
            <a:ext cx="425046" cy="425046"/>
          </a:xfrm>
          <a:prstGeom prst="rect">
            <a:avLst/>
          </a:prstGeom>
        </p:spPr>
      </p:pic>
      <p:cxnSp>
        <p:nvCxnSpPr>
          <p:cNvPr id="15" name="Straight Connector 14">
            <a:extLst>
              <a:ext uri="{FF2B5EF4-FFF2-40B4-BE49-F238E27FC236}">
                <a16:creationId xmlns:a16="http://schemas.microsoft.com/office/drawing/2014/main" id="{9E290AD9-84A7-E5BF-F2C7-F8E4EA06C730}"/>
              </a:ext>
            </a:extLst>
          </p:cNvPr>
          <p:cNvCxnSpPr/>
          <p:nvPr/>
        </p:nvCxnSpPr>
        <p:spPr>
          <a:xfrm>
            <a:off x="707595" y="6092534"/>
            <a:ext cx="0" cy="388206"/>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662530" y="6154838"/>
            <a:ext cx="1371538" cy="261610"/>
          </a:xfrm>
          <a:prstGeom prst="rect">
            <a:avLst/>
          </a:prstGeom>
        </p:spPr>
        <p:txBody>
          <a:bodyPr wrap="square">
            <a:spAutoFit/>
          </a:bodyPr>
          <a:lstStyle/>
          <a:p>
            <a:r>
              <a:rPr lang="en-US" sz="1100" dirty="0">
                <a:latin typeface="Yekan Bakh" panose="00000500000000000000" pitchFamily="50" charset="-78"/>
                <a:ea typeface="Verdana" panose="020B0604030504040204" pitchFamily="34" charset="0"/>
                <a:cs typeface="Yekan Bakh SemiBold" panose="00000700000000000000" pitchFamily="50" charset="-78"/>
              </a:rPr>
              <a:t>Khanehesabdari.com</a:t>
            </a:r>
          </a:p>
        </p:txBody>
      </p:sp>
      <p:sp>
        <p:nvSpPr>
          <p:cNvPr id="5" name="Content Placeholder 4"/>
          <p:cNvSpPr>
            <a:spLocks noGrp="1"/>
          </p:cNvSpPr>
          <p:nvPr>
            <p:ph idx="1"/>
          </p:nvPr>
        </p:nvSpPr>
        <p:spPr>
          <a:xfrm>
            <a:off x="1847951" y="1514494"/>
            <a:ext cx="10201806" cy="4352308"/>
          </a:xfrm>
        </p:spPr>
        <p:txBody>
          <a:bodyPr>
            <a:normAutofit/>
          </a:bodyPr>
          <a:lstStyle/>
          <a:p>
            <a:pPr marL="0" indent="0">
              <a:lnSpc>
                <a:spcPct val="100000"/>
              </a:lnSpc>
              <a:buNone/>
            </a:pPr>
            <a:r>
              <a:rPr lang="fa-IR" sz="1200" b="1" dirty="0" smtClean="0">
                <a:latin typeface="Vazir" panose="020B0603030804020204" pitchFamily="34" charset="-78"/>
                <a:cs typeface="Vazir" panose="020B0603030804020204" pitchFamily="34" charset="-78"/>
              </a:rPr>
              <a:t>4_ مشخصات قبض پرداختی را وارد کنید </a:t>
            </a:r>
          </a:p>
          <a:p>
            <a:pPr marL="0" indent="0">
              <a:lnSpc>
                <a:spcPct val="100000"/>
              </a:lnSpc>
              <a:buNone/>
            </a:pPr>
            <a:r>
              <a:rPr lang="fa-IR" sz="1200" b="1" dirty="0" smtClean="0">
                <a:latin typeface="Vazir" panose="020B0603030804020204" pitchFamily="34" charset="-78"/>
                <a:cs typeface="Vazir" panose="020B0603030804020204" pitchFamily="34" charset="-78"/>
              </a:rPr>
              <a:t>مبلغ مندرج در داخل کادر را در قسمت مبلغ پرداختی وارد کرده و ثبت و تایید اطلاعات رو میزنیم.</a:t>
            </a:r>
            <a:endParaRPr lang="fa-IR" sz="1200" b="1" dirty="0">
              <a:latin typeface="Vazir" panose="020B0603030804020204" pitchFamily="34" charset="-78"/>
              <a:cs typeface="Vazir" panose="020B0603030804020204" pitchFamily="34" charset="-78"/>
            </a:endParaRPr>
          </a:p>
        </p:txBody>
      </p:sp>
      <p:pic>
        <p:nvPicPr>
          <p:cNvPr id="6" name="Picture 5"/>
          <p:cNvPicPr>
            <a:picLocks noChangeAspect="1"/>
          </p:cNvPicPr>
          <p:nvPr/>
        </p:nvPicPr>
        <p:blipFill>
          <a:blip r:embed="rId5"/>
          <a:stretch>
            <a:fillRect/>
          </a:stretch>
        </p:blipFill>
        <p:spPr>
          <a:xfrm>
            <a:off x="3099370" y="2487201"/>
            <a:ext cx="7401958" cy="3667637"/>
          </a:xfrm>
          <a:prstGeom prst="rect">
            <a:avLst/>
          </a:prstGeom>
        </p:spPr>
      </p:pic>
      <p:sp>
        <p:nvSpPr>
          <p:cNvPr id="23" name="Rectangle 22"/>
          <p:cNvSpPr/>
          <p:nvPr/>
        </p:nvSpPr>
        <p:spPr>
          <a:xfrm>
            <a:off x="6382139" y="5188344"/>
            <a:ext cx="2976465" cy="2705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4802397" y="3981049"/>
            <a:ext cx="699796" cy="5194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flipH="1" flipV="1">
            <a:off x="8276495" y="5590032"/>
            <a:ext cx="755538" cy="6017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29420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omplete Accounting Course for Beginners from Scratch - OLECD">
            <a:extLst>
              <a:ext uri="{FF2B5EF4-FFF2-40B4-BE49-F238E27FC236}">
                <a16:creationId xmlns:a16="http://schemas.microsoft.com/office/drawing/2014/main" id="{3FFB549F-D3FA-A079-3886-1238B3AB65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888751-BB12-5C1D-8FB5-30732C277464}"/>
              </a:ext>
            </a:extLst>
          </p:cNvPr>
          <p:cNvSpPr/>
          <p:nvPr/>
        </p:nvSpPr>
        <p:spPr>
          <a:xfrm flipH="1">
            <a:off x="721889" y="2149642"/>
            <a:ext cx="5566616" cy="3894222"/>
          </a:xfrm>
          <a:prstGeom prst="rect">
            <a:avLst/>
          </a:prstGeom>
          <a:solidFill>
            <a:schemeClr val="accent6">
              <a:lumMod val="75000"/>
              <a:alpha val="18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6" name="Content Placeholder 5">
            <a:extLst>
              <a:ext uri="{FF2B5EF4-FFF2-40B4-BE49-F238E27FC236}">
                <a16:creationId xmlns:a16="http://schemas.microsoft.com/office/drawing/2014/main" id="{4F4A6C87-EE27-53B7-B146-2A10086989AB}"/>
              </a:ext>
            </a:extLst>
          </p:cNvPr>
          <p:cNvSpPr>
            <a:spLocks noGrp="1"/>
          </p:cNvSpPr>
          <p:nvPr>
            <p:ph idx="1"/>
          </p:nvPr>
        </p:nvSpPr>
        <p:spPr>
          <a:xfrm>
            <a:off x="721889" y="2149643"/>
            <a:ext cx="5521123" cy="3894222"/>
          </a:xfrm>
        </p:spPr>
        <p:txBody>
          <a:bodyPr>
            <a:normAutofit/>
          </a:bodyPr>
          <a:lstStyle/>
          <a:p>
            <a:pPr marL="0" indent="0" algn="justLow">
              <a:lnSpc>
                <a:spcPct val="150000"/>
              </a:lnSpc>
              <a:buNone/>
            </a:pPr>
            <a:r>
              <a:rPr lang="fa-IR" sz="1400" b="1" dirty="0" smtClean="0">
                <a:latin typeface="Vazir" panose="020B0603030804020204" pitchFamily="34" charset="-78"/>
                <a:cs typeface="Vazir" panose="020B0603030804020204" pitchFamily="34" charset="-78"/>
              </a:rPr>
              <a:t>طبق </a:t>
            </a:r>
            <a:r>
              <a:rPr lang="fa-IR" sz="1400" b="1" dirty="0">
                <a:latin typeface="Vazir" panose="020B0603030804020204" pitchFamily="34" charset="-78"/>
                <a:cs typeface="Vazir" panose="020B0603030804020204" pitchFamily="34" charset="-78"/>
              </a:rPr>
              <a:t>تبصره 2 ماده2 ق.م.ا.ا </a:t>
            </a:r>
            <a:r>
              <a:rPr lang="fa-IR" sz="1400" dirty="0">
                <a:latin typeface="Vazir" panose="020B0603030804020204" pitchFamily="34" charset="-78"/>
                <a:cs typeface="Vazir" panose="020B0603030804020204" pitchFamily="34" charset="-78"/>
              </a:rPr>
              <a:t>اگرکالا یا خدمات معاوضه شود هریک از طرفین باید مالیات و عوارض ارزش افزوده را از طرف مقابل دریافت کند</a:t>
            </a:r>
            <a:r>
              <a:rPr lang="fa-IR" sz="1400" dirty="0" smtClean="0">
                <a:latin typeface="Vazir" panose="020B0603030804020204" pitchFamily="34" charset="-78"/>
                <a:cs typeface="Vazir" panose="020B0603030804020204" pitchFamily="34" charset="-78"/>
              </a:rPr>
              <a:t>.</a:t>
            </a:r>
          </a:p>
          <a:p>
            <a:pPr marL="0" indent="0" algn="justLow">
              <a:lnSpc>
                <a:spcPct val="150000"/>
              </a:lnSpc>
              <a:buNone/>
            </a:pPr>
            <a:endParaRPr lang="fa-IR" sz="1400" dirty="0">
              <a:latin typeface="Vazir" panose="020B0603030804020204" pitchFamily="34" charset="-78"/>
              <a:cs typeface="Vazir" panose="020B0603030804020204" pitchFamily="34" charset="-78"/>
            </a:endParaRPr>
          </a:p>
          <a:p>
            <a:pPr marL="0" indent="0" algn="justLow">
              <a:lnSpc>
                <a:spcPct val="150000"/>
              </a:lnSpc>
              <a:buNone/>
            </a:pPr>
            <a:r>
              <a:rPr lang="fa-IR" sz="1400" b="1" dirty="0">
                <a:latin typeface="Vazir" panose="020B0603030804020204" pitchFamily="34" charset="-78"/>
                <a:cs typeface="Vazir" panose="020B0603030804020204" pitchFamily="34" charset="-78"/>
              </a:rPr>
              <a:t>برفرض مثال: </a:t>
            </a:r>
            <a:r>
              <a:rPr lang="fa-IR" sz="1400" dirty="0">
                <a:latin typeface="Vazir" panose="020B0603030804020204" pitchFamily="34" charset="-78"/>
                <a:cs typeface="Vazir" panose="020B0603030804020204" pitchFamily="34" charset="-78"/>
              </a:rPr>
              <a:t>اگر شخصی (اعم از حقیقی یا حقوقی)یک دستگاه پرینتر را در مقابل یک مانیتور ارائه کند هردو شخص معاوضه کننده یعنی ارائه کننده پرینتر و مانیتور باید مالیات بر ارزش افزوده را از طرف مقابل دریافت کند و نکته جالب اینجاست که بابت این معاوضه باید هریک از طرفین </a:t>
            </a:r>
            <a:r>
              <a:rPr lang="fa-IR" sz="1400" b="1" dirty="0">
                <a:latin typeface="Vazir" panose="020B0603030804020204" pitchFamily="34" charset="-78"/>
                <a:cs typeface="Vazir" panose="020B0603030804020204" pitchFamily="34" charset="-78"/>
              </a:rPr>
              <a:t>فاکتور رسمی </a:t>
            </a:r>
            <a:r>
              <a:rPr lang="fa-IR" sz="1400" dirty="0">
                <a:latin typeface="Vazir" panose="020B0603030804020204" pitchFamily="34" charset="-78"/>
                <a:cs typeface="Vazir" panose="020B0603030804020204" pitchFamily="34" charset="-78"/>
              </a:rPr>
              <a:t>ارائه دهند</a:t>
            </a:r>
            <a:r>
              <a:rPr lang="fa-IR" sz="1400" dirty="0" smtClean="0">
                <a:latin typeface="Vazir" panose="020B0603030804020204" pitchFamily="34" charset="-78"/>
                <a:cs typeface="Vazir" panose="020B0603030804020204" pitchFamily="34" charset="-78"/>
              </a:rPr>
              <a:t>.</a:t>
            </a:r>
            <a:endParaRPr lang="fa-IR" sz="1400" dirty="0">
              <a:latin typeface="Vazir" panose="020B0603030804020204" pitchFamily="34" charset="-78"/>
              <a:cs typeface="Vazir" panose="020B0603030804020204" pitchFamily="34" charset="-78"/>
            </a:endParaRPr>
          </a:p>
        </p:txBody>
      </p:sp>
      <p:sp>
        <p:nvSpPr>
          <p:cNvPr id="7" name="Text Placeholder 6">
            <a:extLst>
              <a:ext uri="{FF2B5EF4-FFF2-40B4-BE49-F238E27FC236}">
                <a16:creationId xmlns:a16="http://schemas.microsoft.com/office/drawing/2014/main" id="{64E4E999-16F0-ABE2-3413-EDD337AB8BBD}"/>
              </a:ext>
            </a:extLst>
          </p:cNvPr>
          <p:cNvSpPr>
            <a:spLocks noGrp="1"/>
          </p:cNvSpPr>
          <p:nvPr>
            <p:ph type="body" sz="quarter" idx="13"/>
          </p:nvPr>
        </p:nvSpPr>
        <p:spPr>
          <a:xfrm>
            <a:off x="666570" y="1078173"/>
            <a:ext cx="5621935" cy="709684"/>
          </a:xfrm>
        </p:spPr>
        <p:txBody>
          <a:bodyPr/>
          <a:lstStyle/>
          <a:p>
            <a:r>
              <a:rPr lang="fa-IR" sz="3600" b="1" dirty="0">
                <a:latin typeface="Estedad Black" panose="02000A03000000000000" pitchFamily="2" charset="-78"/>
                <a:cs typeface="Estedad Black" panose="02000A03000000000000" pitchFamily="2" charset="-78"/>
              </a:rPr>
              <a:t>نکته 2-معاوضه کالا یا خدمات</a:t>
            </a:r>
          </a:p>
        </p:txBody>
      </p:sp>
      <p:sp>
        <p:nvSpPr>
          <p:cNvPr id="8" name="Isosceles Triangle 7">
            <a:extLst>
              <a:ext uri="{FF2B5EF4-FFF2-40B4-BE49-F238E27FC236}">
                <a16:creationId xmlns:a16="http://schemas.microsoft.com/office/drawing/2014/main" id="{296C928D-C0AB-B1A0-DF22-DF66C77C0507}"/>
              </a:ext>
            </a:extLst>
          </p:cNvPr>
          <p:cNvSpPr/>
          <p:nvPr/>
        </p:nvSpPr>
        <p:spPr>
          <a:xfrm rot="16200000">
            <a:off x="6208327" y="1015349"/>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217522"/>
            <a:ext cx="425046" cy="425046"/>
          </a:xfrm>
          <a:prstGeom prst="rect">
            <a:avLst/>
          </a:prstGeom>
        </p:spPr>
      </p:pic>
      <p:cxnSp>
        <p:nvCxnSpPr>
          <p:cNvPr id="13" name="Straight Connector 12">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sp>
        <p:nvSpPr>
          <p:cNvPr id="14" name="Rectangle 13"/>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spTree>
    <p:extLst>
      <p:ext uri="{BB962C8B-B14F-4D97-AF65-F5344CB8AC3E}">
        <p14:creationId xmlns:p14="http://schemas.microsoft.com/office/powerpoint/2010/main" val="4021325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omplete Accounting Course for Beginners from Scratch - OLECD">
            <a:extLst>
              <a:ext uri="{FF2B5EF4-FFF2-40B4-BE49-F238E27FC236}">
                <a16:creationId xmlns:a16="http://schemas.microsoft.com/office/drawing/2014/main" id="{3FFB549F-D3FA-A079-3886-1238B3AB65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888751-BB12-5C1D-8FB5-30732C277464}"/>
              </a:ext>
            </a:extLst>
          </p:cNvPr>
          <p:cNvSpPr/>
          <p:nvPr/>
        </p:nvSpPr>
        <p:spPr>
          <a:xfrm flipH="1">
            <a:off x="721889" y="2149642"/>
            <a:ext cx="5566616" cy="3894222"/>
          </a:xfrm>
          <a:prstGeom prst="rect">
            <a:avLst/>
          </a:prstGeom>
          <a:solidFill>
            <a:schemeClr val="accent6">
              <a:lumMod val="75000"/>
              <a:alpha val="18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6" name="Content Placeholder 5">
            <a:extLst>
              <a:ext uri="{FF2B5EF4-FFF2-40B4-BE49-F238E27FC236}">
                <a16:creationId xmlns:a16="http://schemas.microsoft.com/office/drawing/2014/main" id="{4F4A6C87-EE27-53B7-B146-2A10086989AB}"/>
              </a:ext>
            </a:extLst>
          </p:cNvPr>
          <p:cNvSpPr>
            <a:spLocks noGrp="1"/>
          </p:cNvSpPr>
          <p:nvPr>
            <p:ph idx="1"/>
          </p:nvPr>
        </p:nvSpPr>
        <p:spPr>
          <a:xfrm>
            <a:off x="721889" y="2149643"/>
            <a:ext cx="5521123" cy="3894222"/>
          </a:xfrm>
        </p:spPr>
        <p:txBody>
          <a:bodyPr>
            <a:normAutofit/>
          </a:bodyPr>
          <a:lstStyle/>
          <a:p>
            <a:pPr marL="0" indent="0" algn="justLow">
              <a:buNone/>
            </a:pPr>
            <a:r>
              <a:rPr lang="fa-IR" sz="1400" b="1" dirty="0" smtClean="0">
                <a:latin typeface="Vazir" panose="020B0603030804020204" pitchFamily="34" charset="-78"/>
                <a:ea typeface="Verdana" panose="020B0604030504040204" pitchFamily="34" charset="0"/>
                <a:cs typeface="Vazir" panose="020B0603030804020204" pitchFamily="34" charset="-78"/>
              </a:rPr>
              <a:t>طبق </a:t>
            </a:r>
            <a:r>
              <a:rPr lang="fa-IR" sz="1400" b="1" dirty="0">
                <a:latin typeface="Vazir" panose="020B0603030804020204" pitchFamily="34" charset="-78"/>
                <a:ea typeface="Verdana" panose="020B0604030504040204" pitchFamily="34" charset="0"/>
                <a:cs typeface="Vazir" panose="020B0603030804020204" pitchFamily="34" charset="-78"/>
              </a:rPr>
              <a:t>ماده 3ق.م.ا.ا </a:t>
            </a:r>
            <a:r>
              <a:rPr lang="fa-IR" sz="1400" dirty="0">
                <a:latin typeface="Vazir" panose="020B0603030804020204" pitchFamily="34" charset="-78"/>
                <a:ea typeface="Verdana" panose="020B0604030504040204" pitchFamily="34" charset="0"/>
                <a:cs typeface="Vazir" panose="020B0603030804020204" pitchFamily="34" charset="-78"/>
              </a:rPr>
              <a:t>تاریخ تعلق و محاسبه مالیات و عوارض ارزش افزوده تاریخ </a:t>
            </a:r>
            <a:r>
              <a:rPr lang="fa-IR" sz="1400" b="1" dirty="0">
                <a:latin typeface="Vazir" panose="020B0603030804020204" pitchFamily="34" charset="-78"/>
                <a:ea typeface="Verdana" panose="020B0604030504040204" pitchFamily="34" charset="0"/>
                <a:cs typeface="Vazir" panose="020B0603030804020204" pitchFamily="34" charset="-78"/>
              </a:rPr>
              <a:t>صدور صورتحساب </a:t>
            </a:r>
            <a:r>
              <a:rPr lang="fa-IR" sz="1400" dirty="0">
                <a:latin typeface="Vazir" panose="020B0603030804020204" pitchFamily="34" charset="-78"/>
                <a:ea typeface="Verdana" panose="020B0604030504040204" pitchFamily="34" charset="0"/>
                <a:cs typeface="Vazir" panose="020B0603030804020204" pitchFamily="34" charset="-78"/>
              </a:rPr>
              <a:t>است</a:t>
            </a:r>
            <a:r>
              <a:rPr lang="fa-IR" sz="1400" dirty="0" smtClean="0">
                <a:latin typeface="Vazir" panose="020B0603030804020204" pitchFamily="34" charset="-78"/>
                <a:ea typeface="Verdana" panose="020B0604030504040204" pitchFamily="34" charset="0"/>
                <a:cs typeface="Vazir" panose="020B0603030804020204" pitchFamily="34" charset="-78"/>
              </a:rPr>
              <a:t>.</a:t>
            </a:r>
          </a:p>
          <a:p>
            <a:pPr marL="0" indent="0" algn="justLow">
              <a:buNone/>
            </a:pPr>
            <a:endParaRPr lang="fa-IR" sz="1400" dirty="0" smtClean="0">
              <a:latin typeface="Vazir" panose="020B0603030804020204" pitchFamily="34" charset="-78"/>
              <a:ea typeface="Verdana" panose="020B0604030504040204" pitchFamily="34" charset="0"/>
              <a:cs typeface="Vazir" panose="020B0603030804020204" pitchFamily="34" charset="-78"/>
            </a:endParaRPr>
          </a:p>
          <a:p>
            <a:pPr marL="0" indent="0" algn="justLow">
              <a:buNone/>
            </a:pPr>
            <a:endParaRPr lang="fa-IR" sz="1400" dirty="0">
              <a:latin typeface="Vazir" panose="020B0603030804020204" pitchFamily="34" charset="-78"/>
              <a:ea typeface="Verdana" panose="020B0604030504040204" pitchFamily="34" charset="0"/>
              <a:cs typeface="Vazir" panose="020B0603030804020204" pitchFamily="34" charset="-78"/>
            </a:endParaRPr>
          </a:p>
          <a:p>
            <a:pPr marL="0" indent="0" algn="justLow">
              <a:buNone/>
            </a:pPr>
            <a:r>
              <a:rPr lang="fa-IR" sz="1400" dirty="0" smtClean="0">
                <a:latin typeface="Vazir" panose="020B0603030804020204" pitchFamily="34" charset="-78"/>
                <a:ea typeface="Verdana" panose="020B0604030504040204" pitchFamily="34" charset="0"/>
                <a:cs typeface="Vazir" panose="020B0603030804020204" pitchFamily="34" charset="-78"/>
              </a:rPr>
              <a:t>در حقیقت در قانون دائمی مالیات بر ارزش افزوده عبارت </a:t>
            </a:r>
            <a:r>
              <a:rPr lang="fa-IR" sz="1400" b="1" dirty="0" smtClean="0">
                <a:latin typeface="Vazir" panose="020B0603030804020204" pitchFamily="34" charset="-78"/>
                <a:ea typeface="Verdana" panose="020B0604030504040204" pitchFamily="34" charset="0"/>
                <a:cs typeface="Vazir" panose="020B0603030804020204" pitchFamily="34" charset="-78"/>
              </a:rPr>
              <a:t>" تاریخ معامله" </a:t>
            </a:r>
            <a:r>
              <a:rPr lang="fa-IR" sz="1400" dirty="0" smtClean="0">
                <a:latin typeface="Vazir" panose="020B0603030804020204" pitchFamily="34" charset="-78"/>
                <a:ea typeface="Verdana" panose="020B0604030504040204" pitchFamily="34" charset="0"/>
                <a:cs typeface="Vazir" panose="020B0603030804020204" pitchFamily="34" charset="-78"/>
              </a:rPr>
              <a:t>حذف شده است که کمک مهمی در سلیقه ای عمل کردن ممیزین و دریافت و پرداخت مالیات و عوارض کرده است.</a:t>
            </a:r>
            <a:endParaRPr lang="en-US" sz="1400" dirty="0">
              <a:latin typeface="Vazir" panose="020B0603030804020204" pitchFamily="34" charset="-78"/>
              <a:ea typeface="Verdana" panose="020B0604030504040204" pitchFamily="34" charset="0"/>
              <a:cs typeface="Vazir" panose="020B0603030804020204" pitchFamily="34" charset="-78"/>
            </a:endParaRPr>
          </a:p>
        </p:txBody>
      </p:sp>
      <p:sp>
        <p:nvSpPr>
          <p:cNvPr id="7" name="Text Placeholder 6">
            <a:extLst>
              <a:ext uri="{FF2B5EF4-FFF2-40B4-BE49-F238E27FC236}">
                <a16:creationId xmlns:a16="http://schemas.microsoft.com/office/drawing/2014/main" id="{64E4E999-16F0-ABE2-3413-EDD337AB8BBD}"/>
              </a:ext>
            </a:extLst>
          </p:cNvPr>
          <p:cNvSpPr>
            <a:spLocks noGrp="1"/>
          </p:cNvSpPr>
          <p:nvPr>
            <p:ph type="body" sz="quarter" idx="13"/>
          </p:nvPr>
        </p:nvSpPr>
        <p:spPr>
          <a:xfrm>
            <a:off x="666570" y="1078173"/>
            <a:ext cx="5621935" cy="709684"/>
          </a:xfrm>
        </p:spPr>
        <p:txBody>
          <a:bodyPr/>
          <a:lstStyle/>
          <a:p>
            <a:r>
              <a:rPr lang="fa-IR" sz="3600" b="1" dirty="0" smtClean="0">
                <a:latin typeface="Estedad Black" panose="02000A03000000000000" pitchFamily="2" charset="-78"/>
                <a:cs typeface="Estedad Black" panose="02000A03000000000000" pitchFamily="2" charset="-78"/>
              </a:rPr>
              <a:t>نکته3-تاریخ </a:t>
            </a:r>
            <a:r>
              <a:rPr lang="fa-IR" sz="3600" b="1" dirty="0">
                <a:latin typeface="Estedad Black" panose="02000A03000000000000" pitchFamily="2" charset="-78"/>
                <a:cs typeface="Estedad Black" panose="02000A03000000000000" pitchFamily="2" charset="-78"/>
              </a:rPr>
              <a:t>تعلق و محاسبه</a:t>
            </a:r>
          </a:p>
        </p:txBody>
      </p:sp>
      <p:sp>
        <p:nvSpPr>
          <p:cNvPr id="8" name="Isosceles Triangle 7">
            <a:extLst>
              <a:ext uri="{FF2B5EF4-FFF2-40B4-BE49-F238E27FC236}">
                <a16:creationId xmlns:a16="http://schemas.microsoft.com/office/drawing/2014/main" id="{296C928D-C0AB-B1A0-DF22-DF66C77C0507}"/>
              </a:ext>
            </a:extLst>
          </p:cNvPr>
          <p:cNvSpPr/>
          <p:nvPr/>
        </p:nvSpPr>
        <p:spPr>
          <a:xfrm rot="16200000">
            <a:off x="6208327" y="1015349"/>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217522"/>
            <a:ext cx="425046" cy="425046"/>
          </a:xfrm>
          <a:prstGeom prst="rect">
            <a:avLst/>
          </a:prstGeom>
        </p:spPr>
      </p:pic>
      <p:cxnSp>
        <p:nvCxnSpPr>
          <p:cNvPr id="13" name="Straight Connector 12">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sp>
        <p:nvSpPr>
          <p:cNvPr id="14" name="Rectangle 13"/>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spTree>
    <p:extLst>
      <p:ext uri="{BB962C8B-B14F-4D97-AF65-F5344CB8AC3E}">
        <p14:creationId xmlns:p14="http://schemas.microsoft.com/office/powerpoint/2010/main" val="904779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omplete Accounting Course for Beginners from Scratch - OLECD">
            <a:extLst>
              <a:ext uri="{FF2B5EF4-FFF2-40B4-BE49-F238E27FC236}">
                <a16:creationId xmlns:a16="http://schemas.microsoft.com/office/drawing/2014/main" id="{3FFB549F-D3FA-A079-3886-1238B3AB65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888751-BB12-5C1D-8FB5-30732C277464}"/>
              </a:ext>
            </a:extLst>
          </p:cNvPr>
          <p:cNvSpPr/>
          <p:nvPr/>
        </p:nvSpPr>
        <p:spPr>
          <a:xfrm flipH="1">
            <a:off x="721889" y="2149642"/>
            <a:ext cx="5566616" cy="3894222"/>
          </a:xfrm>
          <a:prstGeom prst="rect">
            <a:avLst/>
          </a:prstGeom>
          <a:solidFill>
            <a:schemeClr val="accent6">
              <a:lumMod val="75000"/>
              <a:alpha val="18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6" name="Content Placeholder 5">
            <a:extLst>
              <a:ext uri="{FF2B5EF4-FFF2-40B4-BE49-F238E27FC236}">
                <a16:creationId xmlns:a16="http://schemas.microsoft.com/office/drawing/2014/main" id="{4F4A6C87-EE27-53B7-B146-2A10086989AB}"/>
              </a:ext>
            </a:extLst>
          </p:cNvPr>
          <p:cNvSpPr>
            <a:spLocks noGrp="1"/>
          </p:cNvSpPr>
          <p:nvPr>
            <p:ph idx="1"/>
          </p:nvPr>
        </p:nvSpPr>
        <p:spPr>
          <a:xfrm>
            <a:off x="721889" y="2149643"/>
            <a:ext cx="5521123" cy="3894222"/>
          </a:xfrm>
        </p:spPr>
        <p:txBody>
          <a:bodyPr>
            <a:normAutofit/>
          </a:bodyPr>
          <a:lstStyle/>
          <a:p>
            <a:pPr marL="0" indent="0" algn="justLow">
              <a:lnSpc>
                <a:spcPct val="150000"/>
              </a:lnSpc>
              <a:buNone/>
            </a:pPr>
            <a:endParaRPr lang="fa-IR" sz="1400" dirty="0" smtClean="0">
              <a:latin typeface="Vazir" panose="020B0603030804020204" pitchFamily="34" charset="-78"/>
              <a:ea typeface="Verdana" panose="020B0604030504040204" pitchFamily="34" charset="0"/>
              <a:cs typeface="Vazir" panose="020B0603030804020204" pitchFamily="34" charset="-78"/>
            </a:endParaRPr>
          </a:p>
          <a:p>
            <a:pPr marL="0" indent="0" algn="justLow">
              <a:lnSpc>
                <a:spcPct val="150000"/>
              </a:lnSpc>
              <a:buNone/>
            </a:pPr>
            <a:r>
              <a:rPr lang="fa-IR" sz="1400" dirty="0" smtClean="0">
                <a:latin typeface="Vazir" panose="020B0603030804020204" pitchFamily="34" charset="-78"/>
                <a:ea typeface="Verdana" panose="020B0604030504040204" pitchFamily="34" charset="0"/>
                <a:cs typeface="Vazir" panose="020B0603030804020204" pitchFamily="34" charset="-78"/>
              </a:rPr>
              <a:t>یک از موارد جالب اضافه شده در قانون مالیات بر ارزش افزوده دائمی طبق ماده 3ق.م.ا.ا این است که </a:t>
            </a:r>
            <a:r>
              <a:rPr lang="fa-IR" sz="1400" b="1" dirty="0" smtClean="0">
                <a:latin typeface="Vazir" panose="020B0603030804020204" pitchFamily="34" charset="-78"/>
                <a:ea typeface="Verdana" panose="020B0604030504040204" pitchFamily="34" charset="0"/>
                <a:cs typeface="Vazir" panose="020B0603030804020204" pitchFamily="34" charset="-78"/>
              </a:rPr>
              <a:t>قبوض آب، برق و گاز و مخابرات در حکم صورتحساب </a:t>
            </a:r>
            <a:r>
              <a:rPr lang="fa-IR" sz="1400" dirty="0" smtClean="0">
                <a:latin typeface="Vazir" panose="020B0603030804020204" pitchFamily="34" charset="-78"/>
                <a:ea typeface="Verdana" panose="020B0604030504040204" pitchFamily="34" charset="0"/>
                <a:cs typeface="Vazir" panose="020B0603030804020204" pitchFamily="34" charset="-78"/>
              </a:rPr>
              <a:t>میباشد این یعنی اینکه مالیات بر ارزش افزوده پرداختی بابت قبض های </a:t>
            </a:r>
            <a:r>
              <a:rPr lang="fa-IR" sz="1400" b="1" dirty="0" smtClean="0">
                <a:latin typeface="Vazir" panose="020B0603030804020204" pitchFamily="34" charset="-78"/>
                <a:ea typeface="Verdana" panose="020B0604030504040204" pitchFamily="34" charset="0"/>
                <a:cs typeface="Vazir" panose="020B0603030804020204" pitchFamily="34" charset="-78"/>
              </a:rPr>
              <a:t>خدماتی به عنوان اعتبار مالیاتی مودی محسوب میشود </a:t>
            </a:r>
            <a:r>
              <a:rPr lang="fa-IR" sz="1400" dirty="0" smtClean="0">
                <a:latin typeface="Vazir" panose="020B0603030804020204" pitchFamily="34" charset="-78"/>
                <a:ea typeface="Verdana" panose="020B0604030504040204" pitchFamily="34" charset="0"/>
                <a:cs typeface="Vazir" panose="020B0603030804020204" pitchFamily="34" charset="-78"/>
              </a:rPr>
              <a:t>در صورتیکه در قانون مالیات بر ارزش افزوده موقت به علت عدم تصریح در قانون در مواقع رسدیگی کاملا سلیقه ای عمل میشد.</a:t>
            </a:r>
            <a:endParaRPr lang="en-US" sz="1400" dirty="0">
              <a:latin typeface="Vazir" panose="020B0603030804020204" pitchFamily="34" charset="-78"/>
              <a:ea typeface="Verdana" panose="020B0604030504040204" pitchFamily="34" charset="0"/>
              <a:cs typeface="Vazir" panose="020B0603030804020204" pitchFamily="34" charset="-78"/>
            </a:endParaRPr>
          </a:p>
        </p:txBody>
      </p:sp>
      <p:sp>
        <p:nvSpPr>
          <p:cNvPr id="7" name="Text Placeholder 6">
            <a:extLst>
              <a:ext uri="{FF2B5EF4-FFF2-40B4-BE49-F238E27FC236}">
                <a16:creationId xmlns:a16="http://schemas.microsoft.com/office/drawing/2014/main" id="{64E4E999-16F0-ABE2-3413-EDD337AB8BBD}"/>
              </a:ext>
            </a:extLst>
          </p:cNvPr>
          <p:cNvSpPr>
            <a:spLocks noGrp="1"/>
          </p:cNvSpPr>
          <p:nvPr>
            <p:ph type="body" sz="quarter" idx="13"/>
          </p:nvPr>
        </p:nvSpPr>
        <p:spPr>
          <a:xfrm>
            <a:off x="666570" y="1078173"/>
            <a:ext cx="5621935" cy="709684"/>
          </a:xfrm>
        </p:spPr>
        <p:txBody>
          <a:bodyPr/>
          <a:lstStyle/>
          <a:p>
            <a:r>
              <a:rPr lang="fa-IR" sz="3600" b="1" dirty="0" smtClean="0">
                <a:latin typeface="Estedad Black" panose="02000A03000000000000" pitchFamily="2" charset="-78"/>
                <a:cs typeface="Estedad Black" panose="02000A03000000000000" pitchFamily="2" charset="-78"/>
              </a:rPr>
              <a:t>نکته4-قبوض آب ، برق و گاز</a:t>
            </a:r>
            <a:endParaRPr lang="fa-IR" sz="3600" b="1" dirty="0">
              <a:latin typeface="Estedad Black" panose="02000A03000000000000" pitchFamily="2" charset="-78"/>
              <a:cs typeface="Estedad Black" panose="02000A03000000000000" pitchFamily="2" charset="-78"/>
            </a:endParaRPr>
          </a:p>
        </p:txBody>
      </p:sp>
      <p:sp>
        <p:nvSpPr>
          <p:cNvPr id="8" name="Isosceles Triangle 7">
            <a:extLst>
              <a:ext uri="{FF2B5EF4-FFF2-40B4-BE49-F238E27FC236}">
                <a16:creationId xmlns:a16="http://schemas.microsoft.com/office/drawing/2014/main" id="{296C928D-C0AB-B1A0-DF22-DF66C77C0507}"/>
              </a:ext>
            </a:extLst>
          </p:cNvPr>
          <p:cNvSpPr/>
          <p:nvPr/>
        </p:nvSpPr>
        <p:spPr>
          <a:xfrm rot="16200000">
            <a:off x="6208327" y="1015349"/>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217522"/>
            <a:ext cx="425046" cy="425046"/>
          </a:xfrm>
          <a:prstGeom prst="rect">
            <a:avLst/>
          </a:prstGeom>
        </p:spPr>
      </p:pic>
      <p:cxnSp>
        <p:nvCxnSpPr>
          <p:cNvPr id="13" name="Straight Connector 12">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sp>
        <p:nvSpPr>
          <p:cNvPr id="14" name="Rectangle 13"/>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spTree>
    <p:extLst>
      <p:ext uri="{BB962C8B-B14F-4D97-AF65-F5344CB8AC3E}">
        <p14:creationId xmlns:p14="http://schemas.microsoft.com/office/powerpoint/2010/main" val="14447197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omplete Accounting Course for Beginners from Scratch - OLECD">
            <a:extLst>
              <a:ext uri="{FF2B5EF4-FFF2-40B4-BE49-F238E27FC236}">
                <a16:creationId xmlns:a16="http://schemas.microsoft.com/office/drawing/2014/main" id="{3FFB549F-D3FA-A079-3886-1238B3AB65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888751-BB12-5C1D-8FB5-30732C277464}"/>
              </a:ext>
            </a:extLst>
          </p:cNvPr>
          <p:cNvSpPr/>
          <p:nvPr/>
        </p:nvSpPr>
        <p:spPr>
          <a:xfrm flipH="1">
            <a:off x="721889" y="2149642"/>
            <a:ext cx="5566616" cy="3894222"/>
          </a:xfrm>
          <a:prstGeom prst="rect">
            <a:avLst/>
          </a:prstGeom>
          <a:solidFill>
            <a:schemeClr val="accent6">
              <a:lumMod val="75000"/>
              <a:alpha val="18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6" name="Content Placeholder 5">
            <a:extLst>
              <a:ext uri="{FF2B5EF4-FFF2-40B4-BE49-F238E27FC236}">
                <a16:creationId xmlns:a16="http://schemas.microsoft.com/office/drawing/2014/main" id="{4F4A6C87-EE27-53B7-B146-2A10086989AB}"/>
              </a:ext>
            </a:extLst>
          </p:cNvPr>
          <p:cNvSpPr>
            <a:spLocks noGrp="1"/>
          </p:cNvSpPr>
          <p:nvPr>
            <p:ph idx="1"/>
          </p:nvPr>
        </p:nvSpPr>
        <p:spPr>
          <a:xfrm>
            <a:off x="721889" y="2149642"/>
            <a:ext cx="5521123" cy="3894222"/>
          </a:xfrm>
        </p:spPr>
        <p:txBody>
          <a:bodyPr>
            <a:normAutofit/>
          </a:bodyPr>
          <a:lstStyle/>
          <a:p>
            <a:pPr marL="0" indent="0" algn="justLow">
              <a:lnSpc>
                <a:spcPct val="150000"/>
              </a:lnSpc>
              <a:buNone/>
            </a:pPr>
            <a:r>
              <a:rPr lang="fa-IR" sz="1400" b="1" dirty="0" smtClean="0">
                <a:latin typeface="Vazir" panose="020B0603030804020204" pitchFamily="34" charset="-78"/>
                <a:ea typeface="Verdana" panose="020B0604030504040204" pitchFamily="34" charset="0"/>
                <a:cs typeface="Vazir" panose="020B0603030804020204" pitchFamily="34" charset="-78"/>
              </a:rPr>
              <a:t>طبق ماده4ق.م.ا.ا</a:t>
            </a:r>
            <a:r>
              <a:rPr lang="fa-IR" sz="1400" dirty="0" smtClean="0">
                <a:latin typeface="Vazir" panose="020B0603030804020204" pitchFamily="34" charset="-78"/>
                <a:ea typeface="Verdana" panose="020B0604030504040204" pitchFamily="34" charset="0"/>
                <a:cs typeface="Vazir" panose="020B0603030804020204" pitchFamily="34" charset="-78"/>
              </a:rPr>
              <a:t> اگر معامله ای </a:t>
            </a:r>
            <a:r>
              <a:rPr lang="fa-IR" sz="1400" b="1" dirty="0" smtClean="0">
                <a:latin typeface="Vazir" panose="020B0603030804020204" pitchFamily="34" charset="-78"/>
                <a:ea typeface="Verdana" panose="020B0604030504040204" pitchFamily="34" charset="0"/>
                <a:cs typeface="Vazir" panose="020B0603030804020204" pitchFamily="34" charset="-78"/>
              </a:rPr>
              <a:t>نسیه</a:t>
            </a:r>
            <a:r>
              <a:rPr lang="fa-IR" sz="1400" dirty="0" smtClean="0">
                <a:latin typeface="Vazir" panose="020B0603030804020204" pitchFamily="34" charset="-78"/>
                <a:ea typeface="Verdana" panose="020B0604030504040204" pitchFamily="34" charset="0"/>
                <a:cs typeface="Vazir" panose="020B0603030804020204" pitchFamily="34" charset="-78"/>
              </a:rPr>
              <a:t> باشد و به تایید طرفین معامله ظرف </a:t>
            </a:r>
            <a:r>
              <a:rPr lang="fa-IR" sz="1400" b="1" dirty="0" smtClean="0">
                <a:latin typeface="Vazir" panose="020B0603030804020204" pitchFamily="34" charset="-78"/>
                <a:ea typeface="Verdana" panose="020B0604030504040204" pitchFamily="34" charset="0"/>
                <a:cs typeface="Vazir" panose="020B0603030804020204" pitchFamily="34" charset="-78"/>
              </a:rPr>
              <a:t>یکماه از تاریخ معامله </a:t>
            </a:r>
            <a:r>
              <a:rPr lang="fa-IR" sz="1400" dirty="0" smtClean="0">
                <a:latin typeface="Vazir" panose="020B0603030804020204" pitchFamily="34" charset="-78"/>
                <a:ea typeface="Verdana" panose="020B0604030504040204" pitchFamily="34" charset="0"/>
                <a:cs typeface="Vazir" panose="020B0603030804020204" pitchFamily="34" charset="-78"/>
              </a:rPr>
              <a:t>برسد نیاز نیست مودی مالیات بر ارزش افزوده فروش را به سازمان پرداخت کند و میتواند تا زمانی که خریدار وجه معامله را</a:t>
            </a:r>
            <a:r>
              <a:rPr lang="fa-IR" sz="1400" b="1" dirty="0" smtClean="0">
                <a:latin typeface="Vazir" panose="020B0603030804020204" pitchFamily="34" charset="-78"/>
                <a:ea typeface="Verdana" panose="020B0604030504040204" pitchFamily="34" charset="0"/>
                <a:cs typeface="Vazir" panose="020B0603030804020204" pitchFamily="34" charset="-78"/>
              </a:rPr>
              <a:t> تصفیه </a:t>
            </a:r>
            <a:r>
              <a:rPr lang="fa-IR" sz="1400" dirty="0" smtClean="0">
                <a:latin typeface="Vazir" panose="020B0603030804020204" pitchFamily="34" charset="-78"/>
                <a:ea typeface="Verdana" panose="020B0604030504040204" pitchFamily="34" charset="0"/>
                <a:cs typeface="Vazir" panose="020B0603030804020204" pitchFamily="34" charset="-78"/>
              </a:rPr>
              <a:t>نکرده ، مالیات و عوارض را به سازمان پرداخت نکند.</a:t>
            </a:r>
          </a:p>
          <a:p>
            <a:pPr marL="0" indent="0" algn="justLow">
              <a:lnSpc>
                <a:spcPct val="150000"/>
              </a:lnSpc>
              <a:buNone/>
            </a:pPr>
            <a:endParaRPr lang="fa-IR" sz="1400" dirty="0" smtClean="0">
              <a:latin typeface="Vazir" panose="020B0603030804020204" pitchFamily="34" charset="-78"/>
              <a:ea typeface="Verdana" panose="020B0604030504040204" pitchFamily="34" charset="0"/>
              <a:cs typeface="Vazir" panose="020B0603030804020204" pitchFamily="34" charset="-78"/>
            </a:endParaRPr>
          </a:p>
          <a:p>
            <a:pPr marL="0" indent="0" algn="justLow">
              <a:lnSpc>
                <a:spcPct val="150000"/>
              </a:lnSpc>
              <a:buNone/>
            </a:pPr>
            <a:r>
              <a:rPr lang="fa-IR" sz="1400" dirty="0" smtClean="0">
                <a:latin typeface="Vazir" panose="020B0603030804020204" pitchFamily="34" charset="-78"/>
                <a:ea typeface="Verdana" panose="020B0604030504040204" pitchFamily="34" charset="0"/>
                <a:cs typeface="Vazir" panose="020B0603030804020204" pitchFamily="34" charset="-78"/>
              </a:rPr>
              <a:t>مفهوم تایید نسیه بودن معامله این است که مودی معامله خود را در سامانه مودیان ارسال کرده و طرفین معامله از طریق سامانه مودیان نسیه بودن معامله را تایید یا رد کنند </a:t>
            </a:r>
            <a:r>
              <a:rPr lang="fa-IR" sz="1400" b="1" dirty="0" smtClean="0">
                <a:latin typeface="Vazir" panose="020B0603030804020204" pitchFamily="34" charset="-78"/>
                <a:ea typeface="Verdana" panose="020B0604030504040204" pitchFamily="34" charset="0"/>
                <a:cs typeface="Vazir" panose="020B0603030804020204" pitchFamily="34" charset="-78"/>
              </a:rPr>
              <a:t>در غیر اینصورت یعنی اگر معامله در سامانه مودیان ثبت نشود یا یکی از طرفین تایید نکند معامله نقدی محسوب شده </a:t>
            </a:r>
            <a:r>
              <a:rPr lang="fa-IR" sz="1400" dirty="0" smtClean="0">
                <a:latin typeface="Vazir" panose="020B0603030804020204" pitchFamily="34" charset="-78"/>
                <a:ea typeface="Verdana" panose="020B0604030504040204" pitchFamily="34" charset="0"/>
                <a:cs typeface="Vazir" panose="020B0603030804020204" pitchFamily="34" charset="-78"/>
              </a:rPr>
              <a:t>و مودی باید مالیات و عوارض متعلقه را به سازمان پرداخت کند</a:t>
            </a:r>
            <a:r>
              <a:rPr lang="fa-IR" sz="1400" dirty="0">
                <a:latin typeface="Vazir" panose="020B0603030804020204" pitchFamily="34" charset="-78"/>
                <a:ea typeface="Verdana" panose="020B0604030504040204" pitchFamily="34" charset="0"/>
                <a:cs typeface="Vazir" panose="020B0603030804020204" pitchFamily="34" charset="-78"/>
              </a:rPr>
              <a:t>.</a:t>
            </a:r>
            <a:endParaRPr lang="fa-IR" sz="1400" dirty="0" smtClean="0">
              <a:latin typeface="Vazir" panose="020B0603030804020204" pitchFamily="34" charset="-78"/>
              <a:ea typeface="Verdana" panose="020B0604030504040204" pitchFamily="34" charset="0"/>
              <a:cs typeface="Vazir" panose="020B0603030804020204" pitchFamily="34" charset="-78"/>
            </a:endParaRPr>
          </a:p>
        </p:txBody>
      </p:sp>
      <p:sp>
        <p:nvSpPr>
          <p:cNvPr id="7" name="Text Placeholder 6">
            <a:extLst>
              <a:ext uri="{FF2B5EF4-FFF2-40B4-BE49-F238E27FC236}">
                <a16:creationId xmlns:a16="http://schemas.microsoft.com/office/drawing/2014/main" id="{64E4E999-16F0-ABE2-3413-EDD337AB8BBD}"/>
              </a:ext>
            </a:extLst>
          </p:cNvPr>
          <p:cNvSpPr>
            <a:spLocks noGrp="1"/>
          </p:cNvSpPr>
          <p:nvPr>
            <p:ph type="body" sz="quarter" idx="13"/>
          </p:nvPr>
        </p:nvSpPr>
        <p:spPr>
          <a:xfrm>
            <a:off x="2155371" y="1078173"/>
            <a:ext cx="4133134" cy="709684"/>
          </a:xfrm>
        </p:spPr>
        <p:txBody>
          <a:bodyPr/>
          <a:lstStyle/>
          <a:p>
            <a:r>
              <a:rPr lang="fa-IR" sz="3600" b="1" dirty="0" smtClean="0">
                <a:latin typeface="Estedad Black" panose="02000A03000000000000" pitchFamily="2" charset="-78"/>
                <a:cs typeface="Estedad Black" panose="02000A03000000000000" pitchFamily="2" charset="-78"/>
              </a:rPr>
              <a:t>نکته5-معاملات نسیه </a:t>
            </a:r>
            <a:endParaRPr lang="fa-IR" sz="3600" b="1" dirty="0">
              <a:latin typeface="Estedad Black" panose="02000A03000000000000" pitchFamily="2" charset="-78"/>
              <a:cs typeface="Estedad Black" panose="02000A03000000000000" pitchFamily="2" charset="-78"/>
            </a:endParaRPr>
          </a:p>
        </p:txBody>
      </p:sp>
      <p:sp>
        <p:nvSpPr>
          <p:cNvPr id="8" name="Isosceles Triangle 7">
            <a:extLst>
              <a:ext uri="{FF2B5EF4-FFF2-40B4-BE49-F238E27FC236}">
                <a16:creationId xmlns:a16="http://schemas.microsoft.com/office/drawing/2014/main" id="{296C928D-C0AB-B1A0-DF22-DF66C77C0507}"/>
              </a:ext>
            </a:extLst>
          </p:cNvPr>
          <p:cNvSpPr/>
          <p:nvPr/>
        </p:nvSpPr>
        <p:spPr>
          <a:xfrm rot="16200000">
            <a:off x="6208327" y="1015349"/>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217522"/>
            <a:ext cx="425046" cy="425046"/>
          </a:xfrm>
          <a:prstGeom prst="rect">
            <a:avLst/>
          </a:prstGeom>
        </p:spPr>
      </p:pic>
      <p:cxnSp>
        <p:nvCxnSpPr>
          <p:cNvPr id="13" name="Straight Connector 12">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sp>
        <p:nvSpPr>
          <p:cNvPr id="14" name="Rectangle 13"/>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spTree>
    <p:extLst>
      <p:ext uri="{BB962C8B-B14F-4D97-AF65-F5344CB8AC3E}">
        <p14:creationId xmlns:p14="http://schemas.microsoft.com/office/powerpoint/2010/main" val="4268321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omplete Accounting Course for Beginners from Scratch - OLECD">
            <a:extLst>
              <a:ext uri="{FF2B5EF4-FFF2-40B4-BE49-F238E27FC236}">
                <a16:creationId xmlns:a16="http://schemas.microsoft.com/office/drawing/2014/main" id="{3FFB549F-D3FA-A079-3886-1238B3AB65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888751-BB12-5C1D-8FB5-30732C277464}"/>
              </a:ext>
            </a:extLst>
          </p:cNvPr>
          <p:cNvSpPr/>
          <p:nvPr/>
        </p:nvSpPr>
        <p:spPr>
          <a:xfrm flipH="1">
            <a:off x="721889" y="2149642"/>
            <a:ext cx="5566616" cy="3894222"/>
          </a:xfrm>
          <a:prstGeom prst="rect">
            <a:avLst/>
          </a:prstGeom>
          <a:solidFill>
            <a:schemeClr val="accent6">
              <a:lumMod val="75000"/>
              <a:alpha val="18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6" name="Content Placeholder 5">
            <a:extLst>
              <a:ext uri="{FF2B5EF4-FFF2-40B4-BE49-F238E27FC236}">
                <a16:creationId xmlns:a16="http://schemas.microsoft.com/office/drawing/2014/main" id="{4F4A6C87-EE27-53B7-B146-2A10086989AB}"/>
              </a:ext>
            </a:extLst>
          </p:cNvPr>
          <p:cNvSpPr>
            <a:spLocks noGrp="1"/>
          </p:cNvSpPr>
          <p:nvPr>
            <p:ph idx="1"/>
          </p:nvPr>
        </p:nvSpPr>
        <p:spPr>
          <a:xfrm>
            <a:off x="721889" y="2149642"/>
            <a:ext cx="5521123" cy="3894222"/>
          </a:xfrm>
        </p:spPr>
        <p:txBody>
          <a:bodyPr>
            <a:normAutofit/>
          </a:bodyPr>
          <a:lstStyle/>
          <a:p>
            <a:pPr marL="0" indent="0" algn="justLow">
              <a:lnSpc>
                <a:spcPct val="150000"/>
              </a:lnSpc>
              <a:buNone/>
            </a:pPr>
            <a:r>
              <a:rPr lang="fa-IR" sz="1400" b="1" dirty="0" smtClean="0">
                <a:latin typeface="Vazir" panose="020B0603030804020204" pitchFamily="34" charset="-78"/>
                <a:ea typeface="Verdana" panose="020B0604030504040204" pitchFamily="34" charset="0"/>
                <a:cs typeface="Vazir" panose="020B0603030804020204" pitchFamily="34" charset="-78"/>
              </a:rPr>
              <a:t>طبق ماده4ق.م.ا.ا </a:t>
            </a:r>
            <a:r>
              <a:rPr lang="fa-IR" sz="1400" dirty="0" smtClean="0">
                <a:latin typeface="Vazir" panose="020B0603030804020204" pitchFamily="34" charset="-78"/>
                <a:ea typeface="Verdana" panose="020B0604030504040204" pitchFamily="34" charset="0"/>
                <a:cs typeface="Vazir" panose="020B0603030804020204" pitchFamily="34" charset="-78"/>
              </a:rPr>
              <a:t>مهلت پرداخت مالیات و عوارض ارزش افزوده </a:t>
            </a:r>
            <a:r>
              <a:rPr lang="fa-IR" sz="1400" b="1" dirty="0" smtClean="0">
                <a:latin typeface="Vazir" panose="020B0603030804020204" pitchFamily="34" charset="-78"/>
                <a:ea typeface="Verdana" panose="020B0604030504040204" pitchFamily="34" charset="0"/>
                <a:cs typeface="Vazir" panose="020B0603030804020204" pitchFamily="34" charset="-78"/>
              </a:rPr>
              <a:t>تا پایان ماه بعد از فصل </a:t>
            </a:r>
            <a:r>
              <a:rPr lang="fa-IR" sz="1400" dirty="0" smtClean="0">
                <a:latin typeface="Vazir" panose="020B0603030804020204" pitchFamily="34" charset="-78"/>
                <a:ea typeface="Verdana" panose="020B0604030504040204" pitchFamily="34" charset="0"/>
                <a:cs typeface="Vazir" panose="020B0603030804020204" pitchFamily="34" charset="-78"/>
              </a:rPr>
              <a:t>میباشد.</a:t>
            </a:r>
          </a:p>
          <a:p>
            <a:pPr marL="0" indent="0" algn="justLow">
              <a:lnSpc>
                <a:spcPct val="150000"/>
              </a:lnSpc>
              <a:buNone/>
            </a:pPr>
            <a:r>
              <a:rPr lang="fa-IR" sz="1400" b="1" dirty="0" smtClean="0">
                <a:latin typeface="Vazir" panose="020B0603030804020204" pitchFamily="34" charset="-78"/>
                <a:ea typeface="Verdana" panose="020B0604030504040204" pitchFamily="34" charset="0"/>
                <a:cs typeface="Vazir" panose="020B0603030804020204" pitchFamily="34" charset="-78"/>
              </a:rPr>
              <a:t>برفرض مثال:</a:t>
            </a:r>
            <a:r>
              <a:rPr lang="fa-IR" sz="1400" dirty="0" smtClean="0">
                <a:latin typeface="Vazir" panose="020B0603030804020204" pitchFamily="34" charset="-78"/>
                <a:ea typeface="Verdana" panose="020B0604030504040204" pitchFamily="34" charset="0"/>
                <a:cs typeface="Vazir" panose="020B0603030804020204" pitchFamily="34" charset="-78"/>
              </a:rPr>
              <a:t>برای</a:t>
            </a:r>
            <a:r>
              <a:rPr lang="fa-IR" sz="1400" b="1" dirty="0" smtClean="0">
                <a:latin typeface="Vazir" panose="020B0603030804020204" pitchFamily="34" charset="-78"/>
                <a:ea typeface="Verdana" panose="020B0604030504040204" pitchFamily="34" charset="0"/>
                <a:cs typeface="Vazir" panose="020B0603030804020204" pitchFamily="34" charset="-78"/>
              </a:rPr>
              <a:t> </a:t>
            </a:r>
            <a:r>
              <a:rPr lang="fa-IR" sz="1400" dirty="0" smtClean="0">
                <a:latin typeface="Vazir" panose="020B0603030804020204" pitchFamily="34" charset="-78"/>
                <a:ea typeface="Verdana" panose="020B0604030504040204" pitchFamily="34" charset="0"/>
                <a:cs typeface="Vazir" panose="020B0603030804020204" pitchFamily="34" charset="-78"/>
              </a:rPr>
              <a:t>فصل بهار مهلت پرداخت تا پایان تیرماه است یا برای پاییز تا پایان دی ماه است. </a:t>
            </a:r>
          </a:p>
          <a:p>
            <a:pPr marL="0" indent="0" algn="justLow">
              <a:lnSpc>
                <a:spcPct val="150000"/>
              </a:lnSpc>
              <a:buNone/>
            </a:pPr>
            <a:r>
              <a:rPr lang="fa-IR" sz="1400" dirty="0" smtClean="0">
                <a:latin typeface="Vazir" panose="020B0603030804020204" pitchFamily="34" charset="-78"/>
                <a:ea typeface="Verdana" panose="020B0604030504040204" pitchFamily="34" charset="0"/>
                <a:cs typeface="Vazir" panose="020B0603030804020204" pitchFamily="34" charset="-78"/>
              </a:rPr>
              <a:t>البته این مهلت برای زمانی است که سامانه مودیان راه اندازی شود و تا زمانی که راه اندازی نشده است </a:t>
            </a:r>
            <a:r>
              <a:rPr lang="fa-IR" sz="1400" b="1" dirty="0" smtClean="0">
                <a:latin typeface="Vazir" panose="020B0603030804020204" pitchFamily="34" charset="-78"/>
                <a:ea typeface="Verdana" panose="020B0604030504040204" pitchFamily="34" charset="0"/>
                <a:cs typeface="Vazir" panose="020B0603030804020204" pitchFamily="34" charset="-78"/>
              </a:rPr>
              <a:t>15 روز پس از پایان فصل </a:t>
            </a:r>
            <a:r>
              <a:rPr lang="fa-IR" sz="1400" dirty="0" smtClean="0">
                <a:latin typeface="Vazir" panose="020B0603030804020204" pitchFamily="34" charset="-78"/>
                <a:ea typeface="Verdana" panose="020B0604030504040204" pitchFamily="34" charset="0"/>
                <a:cs typeface="Vazir" panose="020B0603030804020204" pitchFamily="34" charset="-78"/>
              </a:rPr>
              <a:t>میباشد.</a:t>
            </a:r>
          </a:p>
        </p:txBody>
      </p:sp>
      <p:sp>
        <p:nvSpPr>
          <p:cNvPr id="7" name="Text Placeholder 6">
            <a:extLst>
              <a:ext uri="{FF2B5EF4-FFF2-40B4-BE49-F238E27FC236}">
                <a16:creationId xmlns:a16="http://schemas.microsoft.com/office/drawing/2014/main" id="{64E4E999-16F0-ABE2-3413-EDD337AB8BBD}"/>
              </a:ext>
            </a:extLst>
          </p:cNvPr>
          <p:cNvSpPr>
            <a:spLocks noGrp="1"/>
          </p:cNvSpPr>
          <p:nvPr>
            <p:ph type="body" sz="quarter" idx="13"/>
          </p:nvPr>
        </p:nvSpPr>
        <p:spPr>
          <a:xfrm>
            <a:off x="2194560" y="1078173"/>
            <a:ext cx="4093945" cy="709684"/>
          </a:xfrm>
        </p:spPr>
        <p:txBody>
          <a:bodyPr/>
          <a:lstStyle/>
          <a:p>
            <a:r>
              <a:rPr lang="fa-IR" sz="3600" b="1" dirty="0" smtClean="0">
                <a:latin typeface="Estedad Black" panose="02000A03000000000000" pitchFamily="2" charset="-78"/>
                <a:cs typeface="Estedad Black" panose="02000A03000000000000" pitchFamily="2" charset="-78"/>
              </a:rPr>
              <a:t>نکته6-مهلت پرداخت</a:t>
            </a:r>
            <a:endParaRPr lang="fa-IR" sz="3600" b="1" dirty="0">
              <a:latin typeface="Estedad Black" panose="02000A03000000000000" pitchFamily="2" charset="-78"/>
              <a:cs typeface="Estedad Black" panose="02000A03000000000000" pitchFamily="2" charset="-78"/>
            </a:endParaRPr>
          </a:p>
        </p:txBody>
      </p:sp>
      <p:sp>
        <p:nvSpPr>
          <p:cNvPr id="8" name="Isosceles Triangle 7">
            <a:extLst>
              <a:ext uri="{FF2B5EF4-FFF2-40B4-BE49-F238E27FC236}">
                <a16:creationId xmlns:a16="http://schemas.microsoft.com/office/drawing/2014/main" id="{296C928D-C0AB-B1A0-DF22-DF66C77C0507}"/>
              </a:ext>
            </a:extLst>
          </p:cNvPr>
          <p:cNvSpPr/>
          <p:nvPr/>
        </p:nvSpPr>
        <p:spPr>
          <a:xfrm rot="16200000">
            <a:off x="6208327" y="1015349"/>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217522"/>
            <a:ext cx="425046" cy="425046"/>
          </a:xfrm>
          <a:prstGeom prst="rect">
            <a:avLst/>
          </a:prstGeom>
        </p:spPr>
      </p:pic>
      <p:cxnSp>
        <p:nvCxnSpPr>
          <p:cNvPr id="13" name="Straight Connector 12">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sp>
        <p:nvSpPr>
          <p:cNvPr id="14" name="Rectangle 13"/>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spTree>
    <p:extLst>
      <p:ext uri="{BB962C8B-B14F-4D97-AF65-F5344CB8AC3E}">
        <p14:creationId xmlns:p14="http://schemas.microsoft.com/office/powerpoint/2010/main" val="96469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omplete Accounting Course for Beginners from Scratch - OLECD">
            <a:extLst>
              <a:ext uri="{FF2B5EF4-FFF2-40B4-BE49-F238E27FC236}">
                <a16:creationId xmlns:a16="http://schemas.microsoft.com/office/drawing/2014/main" id="{3FFB549F-D3FA-A079-3886-1238B3AB65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888751-BB12-5C1D-8FB5-30732C277464}"/>
              </a:ext>
            </a:extLst>
          </p:cNvPr>
          <p:cNvSpPr/>
          <p:nvPr/>
        </p:nvSpPr>
        <p:spPr>
          <a:xfrm flipH="1">
            <a:off x="721889" y="2149642"/>
            <a:ext cx="5566616" cy="3894222"/>
          </a:xfrm>
          <a:prstGeom prst="rect">
            <a:avLst/>
          </a:prstGeom>
          <a:solidFill>
            <a:schemeClr val="accent6">
              <a:lumMod val="75000"/>
              <a:alpha val="18000"/>
            </a:scheme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wrap="square" rtlCol="1" anchor="ctr">
            <a:noAutofit/>
          </a:bodyPr>
          <a:lstStyle/>
          <a:p>
            <a:pPr algn="ctr" rtl="1"/>
            <a:endParaRPr lang="fa-IR" dirty="0">
              <a:solidFill>
                <a:prstClr val="white"/>
              </a:solidFill>
              <a:latin typeface="Yekan Bakh" panose="00000500000000000000" pitchFamily="50" charset="-78"/>
              <a:cs typeface="Yekan Bakh" panose="00000500000000000000" pitchFamily="50" charset="-78"/>
            </a:endParaRPr>
          </a:p>
        </p:txBody>
      </p:sp>
      <p:sp>
        <p:nvSpPr>
          <p:cNvPr id="6" name="Content Placeholder 5">
            <a:extLst>
              <a:ext uri="{FF2B5EF4-FFF2-40B4-BE49-F238E27FC236}">
                <a16:creationId xmlns:a16="http://schemas.microsoft.com/office/drawing/2014/main" id="{4F4A6C87-EE27-53B7-B146-2A10086989AB}"/>
              </a:ext>
            </a:extLst>
          </p:cNvPr>
          <p:cNvSpPr>
            <a:spLocks noGrp="1"/>
          </p:cNvSpPr>
          <p:nvPr>
            <p:ph idx="1"/>
          </p:nvPr>
        </p:nvSpPr>
        <p:spPr>
          <a:xfrm>
            <a:off x="721889" y="2149642"/>
            <a:ext cx="5521123" cy="3894222"/>
          </a:xfrm>
        </p:spPr>
        <p:txBody>
          <a:bodyPr>
            <a:normAutofit/>
          </a:bodyPr>
          <a:lstStyle/>
          <a:p>
            <a:pPr marL="0" indent="0" algn="justLow">
              <a:lnSpc>
                <a:spcPct val="150000"/>
              </a:lnSpc>
              <a:buNone/>
            </a:pPr>
            <a:r>
              <a:rPr lang="fa-IR" sz="1400" dirty="0" smtClean="0">
                <a:latin typeface="Vazir" panose="020B0603030804020204" pitchFamily="34" charset="-78"/>
                <a:ea typeface="Verdana" panose="020B0604030504040204" pitchFamily="34" charset="0"/>
                <a:cs typeface="Vazir" panose="020B0603030804020204" pitchFamily="34" charset="-78"/>
              </a:rPr>
              <a:t>منظور از عبارت</a:t>
            </a:r>
            <a:r>
              <a:rPr lang="fa-IR" sz="1400" b="1" dirty="0" smtClean="0">
                <a:latin typeface="Vazir" panose="020B0603030804020204" pitchFamily="34" charset="-78"/>
                <a:ea typeface="Verdana" panose="020B0604030504040204" pitchFamily="34" charset="0"/>
                <a:cs typeface="Vazir" panose="020B0603030804020204" pitchFamily="34" charset="-78"/>
              </a:rPr>
              <a:t> " ماخذ محاسبه مالیات و عوارض فروش" </a:t>
            </a:r>
            <a:r>
              <a:rPr lang="fa-IR" sz="1400" dirty="0" smtClean="0">
                <a:latin typeface="Vazir" panose="020B0603030804020204" pitchFamily="34" charset="-78"/>
                <a:ea typeface="Verdana" panose="020B0604030504040204" pitchFamily="34" charset="0"/>
                <a:cs typeface="Vazir" panose="020B0603030804020204" pitchFamily="34" charset="-78"/>
              </a:rPr>
              <a:t>یعنی آن مبلغ یا ارزشی که باید مبنای محاسبه مالیات و عوارض فروش باشد.</a:t>
            </a:r>
          </a:p>
          <a:p>
            <a:pPr marL="0" indent="0" algn="justLow">
              <a:lnSpc>
                <a:spcPct val="150000"/>
              </a:lnSpc>
              <a:buNone/>
            </a:pPr>
            <a:r>
              <a:rPr lang="fa-IR" sz="1400" b="1" dirty="0" smtClean="0">
                <a:latin typeface="Vazir" panose="020B0603030804020204" pitchFamily="34" charset="-78"/>
                <a:ea typeface="Verdana" panose="020B0604030504040204" pitchFamily="34" charset="0"/>
                <a:cs typeface="Vazir" panose="020B0603030804020204" pitchFamily="34" charset="-78"/>
              </a:rPr>
              <a:t>بر فرض مثال: </a:t>
            </a:r>
            <a:r>
              <a:rPr lang="fa-IR" sz="1400" dirty="0" smtClean="0">
                <a:latin typeface="Vazir" panose="020B0603030804020204" pitchFamily="34" charset="-78"/>
                <a:ea typeface="Verdana" panose="020B0604030504040204" pitchFamily="34" charset="0"/>
                <a:cs typeface="Vazir" panose="020B0603030804020204" pitchFamily="34" charset="-78"/>
              </a:rPr>
              <a:t>اگر قیمت کالایی 100.000 ریال است این 100.000ریال ماخذ محاسبه مالیات و عوارض محسوب میشود. </a:t>
            </a:r>
          </a:p>
          <a:p>
            <a:pPr marL="0" indent="0" algn="justLow">
              <a:lnSpc>
                <a:spcPct val="150000"/>
              </a:lnSpc>
              <a:buNone/>
            </a:pPr>
            <a:r>
              <a:rPr lang="fa-IR" sz="1400" b="1" dirty="0" smtClean="0">
                <a:latin typeface="Vazir" panose="020B0603030804020204" pitchFamily="34" charset="-78"/>
                <a:ea typeface="Verdana" panose="020B0604030504040204" pitchFamily="34" charset="0"/>
                <a:cs typeface="Vazir" panose="020B0603030804020204" pitchFamily="34" charset="-78"/>
              </a:rPr>
              <a:t>طبق ماده5ق.م.ا.ا </a:t>
            </a:r>
            <a:r>
              <a:rPr lang="fa-IR" sz="1400" dirty="0" smtClean="0">
                <a:latin typeface="Vazir" panose="020B0603030804020204" pitchFamily="34" charset="-78"/>
                <a:ea typeface="Verdana" panose="020B0604030504040204" pitchFamily="34" charset="0"/>
                <a:cs typeface="Vazir" panose="020B0603030804020204" pitchFamily="34" charset="-78"/>
              </a:rPr>
              <a:t>تخفیفات فروش جزو ماخذ محاسبه مالیات و عوارض نیست مثلا اگر قیمت فروش کالا 200.000 ریال باشد و به مشتری 10.000ریال تخفیف داده شده باشد 9% درصد ارزش افزوده از مبلغ 190.000ریال محاسبه و از مشتری دریافت میشود.</a:t>
            </a:r>
          </a:p>
        </p:txBody>
      </p:sp>
      <p:sp>
        <p:nvSpPr>
          <p:cNvPr id="7" name="Text Placeholder 6">
            <a:extLst>
              <a:ext uri="{FF2B5EF4-FFF2-40B4-BE49-F238E27FC236}">
                <a16:creationId xmlns:a16="http://schemas.microsoft.com/office/drawing/2014/main" id="{64E4E999-16F0-ABE2-3413-EDD337AB8BBD}"/>
              </a:ext>
            </a:extLst>
          </p:cNvPr>
          <p:cNvSpPr>
            <a:spLocks noGrp="1"/>
          </p:cNvSpPr>
          <p:nvPr>
            <p:ph type="body" sz="quarter" idx="13"/>
          </p:nvPr>
        </p:nvSpPr>
        <p:spPr>
          <a:xfrm>
            <a:off x="2194560" y="1078173"/>
            <a:ext cx="4093945" cy="709684"/>
          </a:xfrm>
        </p:spPr>
        <p:txBody>
          <a:bodyPr/>
          <a:lstStyle/>
          <a:p>
            <a:r>
              <a:rPr lang="fa-IR" sz="3600" b="1" dirty="0" smtClean="0">
                <a:latin typeface="Estedad Black" panose="02000A03000000000000" pitchFamily="2" charset="-78"/>
                <a:cs typeface="Estedad Black" panose="02000A03000000000000" pitchFamily="2" charset="-78"/>
              </a:rPr>
              <a:t>نکته7-ماخذ </a:t>
            </a:r>
            <a:r>
              <a:rPr lang="fa-IR" sz="3600" b="1" dirty="0" smtClean="0">
                <a:latin typeface="Estedad Black" panose="02000A03000000000000" pitchFamily="2" charset="-78"/>
                <a:cs typeface="Estedad Black" panose="02000A03000000000000" pitchFamily="2" charset="-78"/>
              </a:rPr>
              <a:t>محاسبه</a:t>
            </a:r>
            <a:endParaRPr lang="fa-IR" sz="3600" b="1" dirty="0">
              <a:latin typeface="Estedad Black" panose="02000A03000000000000" pitchFamily="2" charset="-78"/>
              <a:cs typeface="Estedad Black" panose="02000A03000000000000" pitchFamily="2" charset="-78"/>
            </a:endParaRPr>
          </a:p>
        </p:txBody>
      </p:sp>
      <p:sp>
        <p:nvSpPr>
          <p:cNvPr id="8" name="Isosceles Triangle 7">
            <a:extLst>
              <a:ext uri="{FF2B5EF4-FFF2-40B4-BE49-F238E27FC236}">
                <a16:creationId xmlns:a16="http://schemas.microsoft.com/office/drawing/2014/main" id="{296C928D-C0AB-B1A0-DF22-DF66C77C0507}"/>
              </a:ext>
            </a:extLst>
          </p:cNvPr>
          <p:cNvSpPr/>
          <p:nvPr/>
        </p:nvSpPr>
        <p:spPr>
          <a:xfrm rot="16200000">
            <a:off x="6208327" y="1015349"/>
            <a:ext cx="709684" cy="640313"/>
          </a:xfrm>
          <a:prstGeom prst="triangle">
            <a:avLst/>
          </a:prstGeom>
          <a:solidFill>
            <a:schemeClr val="accent6">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bg1">
                  <a:lumMod val="50000"/>
                </a:schemeClr>
              </a:solidFill>
              <a:latin typeface="Yekan Bakh" panose="00000500000000000000" pitchFamily="50" charset="-78"/>
            </a:endParaRPr>
          </a:p>
        </p:txBody>
      </p:sp>
      <p:pic>
        <p:nvPicPr>
          <p:cNvPr id="12" name="Picture 11">
            <a:extLst>
              <a:ext uri="{FF2B5EF4-FFF2-40B4-BE49-F238E27FC236}">
                <a16:creationId xmlns:a16="http://schemas.microsoft.com/office/drawing/2014/main" id="{01A8E07E-0B20-5B9A-8A0B-D616D3E9A649}"/>
              </a:ext>
            </a:extLst>
          </p:cNvPr>
          <p:cNvPicPr>
            <a:picLocks noChangeAspect="1"/>
          </p:cNvPicPr>
          <p:nvPr/>
        </p:nvPicPr>
        <p:blipFill>
          <a:blip r:embed="rId4"/>
          <a:stretch>
            <a:fillRect/>
          </a:stretch>
        </p:blipFill>
        <p:spPr>
          <a:xfrm>
            <a:off x="262298" y="6217522"/>
            <a:ext cx="425046" cy="425046"/>
          </a:xfrm>
          <a:prstGeom prst="rect">
            <a:avLst/>
          </a:prstGeom>
        </p:spPr>
      </p:pic>
      <p:cxnSp>
        <p:nvCxnSpPr>
          <p:cNvPr id="13" name="Straight Connector 12">
            <a:extLst>
              <a:ext uri="{FF2B5EF4-FFF2-40B4-BE49-F238E27FC236}">
                <a16:creationId xmlns:a16="http://schemas.microsoft.com/office/drawing/2014/main" id="{9E290AD9-84A7-E5BF-F2C7-F8E4EA06C730}"/>
              </a:ext>
            </a:extLst>
          </p:cNvPr>
          <p:cNvCxnSpPr/>
          <p:nvPr/>
        </p:nvCxnSpPr>
        <p:spPr>
          <a:xfrm>
            <a:off x="702608" y="6249005"/>
            <a:ext cx="0" cy="388206"/>
          </a:xfrm>
          <a:prstGeom prst="line">
            <a:avLst/>
          </a:prstGeom>
        </p:spPr>
        <p:style>
          <a:lnRef idx="3">
            <a:schemeClr val="dk1"/>
          </a:lnRef>
          <a:fillRef idx="0">
            <a:schemeClr val="dk1"/>
          </a:fillRef>
          <a:effectRef idx="2">
            <a:schemeClr val="dk1"/>
          </a:effectRef>
          <a:fontRef idx="minor">
            <a:schemeClr val="tx1"/>
          </a:fontRef>
        </p:style>
      </p:cxnSp>
      <p:sp>
        <p:nvSpPr>
          <p:cNvPr id="14" name="Rectangle 13"/>
          <p:cNvSpPr/>
          <p:nvPr/>
        </p:nvSpPr>
        <p:spPr>
          <a:xfrm>
            <a:off x="666570" y="6286462"/>
            <a:ext cx="1834156" cy="307777"/>
          </a:xfrm>
          <a:prstGeom prst="rect">
            <a:avLst/>
          </a:prstGeom>
        </p:spPr>
        <p:txBody>
          <a:bodyPr wrap="none">
            <a:spAutoFit/>
          </a:bodyPr>
          <a:lstStyle/>
          <a:p>
            <a:r>
              <a:rPr lang="en-US" sz="1400" dirty="0">
                <a:latin typeface="Yekan Bakh" panose="00000500000000000000" pitchFamily="50" charset="-78"/>
                <a:ea typeface="Verdana" panose="020B0604030504040204" pitchFamily="34" charset="0"/>
                <a:cs typeface="Yekan Bakh SemiBold" panose="00000700000000000000" pitchFamily="50" charset="-78"/>
              </a:rPr>
              <a:t>Khanehesabdari.com</a:t>
            </a:r>
            <a:endParaRPr lang="en-US" sz="2400" dirty="0">
              <a:latin typeface="Yekan Bakh" panose="00000500000000000000" pitchFamily="50" charset="-78"/>
            </a:endParaRPr>
          </a:p>
        </p:txBody>
      </p:sp>
    </p:spTree>
    <p:extLst>
      <p:ext uri="{BB962C8B-B14F-4D97-AF65-F5344CB8AC3E}">
        <p14:creationId xmlns:p14="http://schemas.microsoft.com/office/powerpoint/2010/main" val="2368484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rashasite.i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1178</TotalTime>
  <Words>2851</Words>
  <Application>Microsoft Office PowerPoint</Application>
  <PresentationFormat>Widescreen</PresentationFormat>
  <Paragraphs>199</Paragraphs>
  <Slides>35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Yekan Bakh</vt:lpstr>
      <vt:lpstr>Vazir</vt:lpstr>
      <vt:lpstr>Estedad Black</vt:lpstr>
      <vt:lpstr>Calibri</vt:lpstr>
      <vt:lpstr>Calibri Light</vt:lpstr>
      <vt:lpstr>Arial</vt:lpstr>
      <vt:lpstr>Yekan Bakh SemiBold</vt:lpstr>
      <vt:lpstr>Verdana</vt:lpstr>
      <vt:lpstr>rashasite.ir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rashasite.ir</dc:creator>
  <cp:lastModifiedBy>RS</cp:lastModifiedBy>
  <cp:revision>135</cp:revision>
  <dcterms:created xsi:type="dcterms:W3CDTF">2023-01-24T19:54:27Z</dcterms:created>
  <dcterms:modified xsi:type="dcterms:W3CDTF">2023-10-01T11:18:42Z</dcterms:modified>
</cp:coreProperties>
</file>